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72"/>
  </p:notesMasterIdLst>
  <p:sldIdLst>
    <p:sldId id="256" r:id="rId2"/>
    <p:sldId id="314" r:id="rId3"/>
    <p:sldId id="414" r:id="rId4"/>
    <p:sldId id="415" r:id="rId5"/>
    <p:sldId id="268" r:id="rId6"/>
    <p:sldId id="319" r:id="rId7"/>
    <p:sldId id="287" r:id="rId8"/>
    <p:sldId id="379" r:id="rId9"/>
    <p:sldId id="380" r:id="rId10"/>
    <p:sldId id="381" r:id="rId11"/>
    <p:sldId id="335" r:id="rId12"/>
    <p:sldId id="384" r:id="rId13"/>
    <p:sldId id="382" r:id="rId14"/>
    <p:sldId id="383" r:id="rId15"/>
    <p:sldId id="318" r:id="rId16"/>
    <p:sldId id="317" r:id="rId17"/>
    <p:sldId id="312" r:id="rId18"/>
    <p:sldId id="288" r:id="rId19"/>
    <p:sldId id="308" r:id="rId20"/>
    <p:sldId id="309" r:id="rId21"/>
    <p:sldId id="310" r:id="rId22"/>
    <p:sldId id="311" r:id="rId23"/>
    <p:sldId id="405" r:id="rId24"/>
    <p:sldId id="346" r:id="rId25"/>
    <p:sldId id="320" r:id="rId26"/>
    <p:sldId id="321" r:id="rId27"/>
    <p:sldId id="406" r:id="rId28"/>
    <p:sldId id="374" r:id="rId29"/>
    <p:sldId id="329" r:id="rId30"/>
    <p:sldId id="331" r:id="rId31"/>
    <p:sldId id="327" r:id="rId32"/>
    <p:sldId id="328" r:id="rId33"/>
    <p:sldId id="332" r:id="rId34"/>
    <p:sldId id="323" r:id="rId35"/>
    <p:sldId id="333" r:id="rId36"/>
    <p:sldId id="324" r:id="rId37"/>
    <p:sldId id="334" r:id="rId38"/>
    <p:sldId id="378" r:id="rId39"/>
    <p:sldId id="377" r:id="rId40"/>
    <p:sldId id="412" r:id="rId41"/>
    <p:sldId id="359" r:id="rId42"/>
    <p:sldId id="364" r:id="rId43"/>
    <p:sldId id="413" r:id="rId44"/>
    <p:sldId id="355" r:id="rId45"/>
    <p:sldId id="356" r:id="rId46"/>
    <p:sldId id="363" r:id="rId47"/>
    <p:sldId id="365" r:id="rId48"/>
    <p:sldId id="259" r:id="rId49"/>
    <p:sldId id="366" r:id="rId50"/>
    <p:sldId id="367" r:id="rId51"/>
    <p:sldId id="368" r:id="rId52"/>
    <p:sldId id="369" r:id="rId53"/>
    <p:sldId id="370" r:id="rId54"/>
    <p:sldId id="371" r:id="rId55"/>
    <p:sldId id="372" r:id="rId56"/>
    <p:sldId id="373" r:id="rId57"/>
    <p:sldId id="330" r:id="rId58"/>
    <p:sldId id="336" r:id="rId59"/>
    <p:sldId id="410" r:id="rId60"/>
    <p:sldId id="306" r:id="rId61"/>
    <p:sldId id="307" r:id="rId62"/>
    <p:sldId id="407" r:id="rId63"/>
    <p:sldId id="408" r:id="rId64"/>
    <p:sldId id="409" r:id="rId65"/>
    <p:sldId id="264" r:id="rId66"/>
    <p:sldId id="266" r:id="rId67"/>
    <p:sldId id="267" r:id="rId68"/>
    <p:sldId id="305" r:id="rId69"/>
    <p:sldId id="269" r:id="rId70"/>
    <p:sldId id="270"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p:restoredTop sz="86635"/>
  </p:normalViewPr>
  <p:slideViewPr>
    <p:cSldViewPr snapToGrid="0" snapToObjects="1">
      <p:cViewPr varScale="1">
        <p:scale>
          <a:sx n="75" d="100"/>
          <a:sy n="75" d="100"/>
        </p:scale>
        <p:origin x="-1651"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267B8A-627F-F546-9280-480E1C5DEE5A}" type="datetimeFigureOut">
              <a:rPr lang="en-US" smtClean="0"/>
              <a:t>8/28/2022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CFC6B-3E0A-6046-BD61-E2ECBE040C5E}" type="slidenum">
              <a:rPr lang="en-US" smtClean="0"/>
              <a:t>‹#›</a:t>
            </a:fld>
            <a:endParaRPr lang="en-US"/>
          </a:p>
        </p:txBody>
      </p:sp>
    </p:spTree>
    <p:extLst>
      <p:ext uri="{BB962C8B-B14F-4D97-AF65-F5344CB8AC3E}">
        <p14:creationId xmlns:p14="http://schemas.microsoft.com/office/powerpoint/2010/main" val="212417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0CFC6B-3E0A-6046-BD61-E2ECBE040C5E}" type="slidenum">
              <a:rPr lang="en-US" smtClean="0"/>
              <a:t>1</a:t>
            </a:fld>
            <a:endParaRPr lang="en-US"/>
          </a:p>
        </p:txBody>
      </p:sp>
    </p:spTree>
    <p:extLst>
      <p:ext uri="{BB962C8B-B14F-4D97-AF65-F5344CB8AC3E}">
        <p14:creationId xmlns:p14="http://schemas.microsoft.com/office/powerpoint/2010/main" val="4200542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欧元</a:t>
            </a:r>
          </a:p>
        </p:txBody>
      </p:sp>
      <p:sp>
        <p:nvSpPr>
          <p:cNvPr id="4" name="灯片编号占位符 3"/>
          <p:cNvSpPr>
            <a:spLocks noGrp="1"/>
          </p:cNvSpPr>
          <p:nvPr>
            <p:ph type="sldNum" sz="quarter" idx="10"/>
          </p:nvPr>
        </p:nvSpPr>
        <p:spPr/>
        <p:txBody>
          <a:bodyPr/>
          <a:lstStyle/>
          <a:p>
            <a:fld id="{19C33116-CAE6-8A48-ABA7-2A047966CA1D}" type="slidenum">
              <a:rPr lang="en-US" smtClean="0"/>
              <a:t>14</a:t>
            </a:fld>
            <a:endParaRPr lang="en-US"/>
          </a:p>
        </p:txBody>
      </p:sp>
    </p:spTree>
    <p:extLst>
      <p:ext uri="{BB962C8B-B14F-4D97-AF65-F5344CB8AC3E}">
        <p14:creationId xmlns:p14="http://schemas.microsoft.com/office/powerpoint/2010/main" val="3997836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每个用一两句话概况一下</a:t>
            </a:r>
            <a:endParaRPr lang="en-US" altLang="ja-JP" dirty="0"/>
          </a:p>
          <a:p>
            <a:endParaRPr lang="en-US" dirty="0"/>
          </a:p>
        </p:txBody>
      </p:sp>
      <p:sp>
        <p:nvSpPr>
          <p:cNvPr id="4" name="Slide Number Placeholder 3"/>
          <p:cNvSpPr>
            <a:spLocks noGrp="1"/>
          </p:cNvSpPr>
          <p:nvPr>
            <p:ph type="sldNum" sz="quarter" idx="5"/>
          </p:nvPr>
        </p:nvSpPr>
        <p:spPr/>
        <p:txBody>
          <a:bodyPr/>
          <a:lstStyle/>
          <a:p>
            <a:fld id="{F8F2CB37-58DC-2045-BA8B-C7202F2A24B9}" type="slidenum">
              <a:rPr lang="en-US" smtClean="0"/>
              <a:t>18</a:t>
            </a:fld>
            <a:endParaRPr lang="en-US"/>
          </a:p>
        </p:txBody>
      </p:sp>
    </p:spTree>
    <p:extLst>
      <p:ext uri="{BB962C8B-B14F-4D97-AF65-F5344CB8AC3E}">
        <p14:creationId xmlns:p14="http://schemas.microsoft.com/office/powerpoint/2010/main" val="2291644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23</a:t>
            </a:fld>
            <a:endParaRPr lang="en-US"/>
          </a:p>
        </p:txBody>
      </p:sp>
    </p:spTree>
    <p:extLst>
      <p:ext uri="{BB962C8B-B14F-4D97-AF65-F5344CB8AC3E}">
        <p14:creationId xmlns:p14="http://schemas.microsoft.com/office/powerpoint/2010/main" val="42322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总书记说得好：“广大科技工作者要把论文写在祖国的大地上，把科技成果应用在实现现代化的伟大事业中。”</a:t>
            </a:r>
          </a:p>
        </p:txBody>
      </p:sp>
      <p:sp>
        <p:nvSpPr>
          <p:cNvPr id="4" name="灯片编号占位符 3"/>
          <p:cNvSpPr>
            <a:spLocks noGrp="1"/>
          </p:cNvSpPr>
          <p:nvPr>
            <p:ph type="sldNum" sz="quarter" idx="10"/>
          </p:nvPr>
        </p:nvSpPr>
        <p:spPr/>
        <p:txBody>
          <a:bodyPr/>
          <a:lstStyle/>
          <a:p>
            <a:fld id="{19C33116-CAE6-8A48-ABA7-2A047966CA1D}" type="slidenum">
              <a:rPr lang="en-US" smtClean="0"/>
              <a:t>24</a:t>
            </a:fld>
            <a:endParaRPr lang="en-US"/>
          </a:p>
        </p:txBody>
      </p:sp>
    </p:spTree>
    <p:extLst>
      <p:ext uri="{BB962C8B-B14F-4D97-AF65-F5344CB8AC3E}">
        <p14:creationId xmlns:p14="http://schemas.microsoft.com/office/powerpoint/2010/main" val="1470935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这些都是基于出版商的搜索</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有没有更加通用的搜索</a:t>
            </a:r>
            <a:r>
              <a:rPr lang="zh-CN" altLang="en-US" dirty="0"/>
              <a:t>？</a:t>
            </a:r>
            <a:endParaRPr lang="en-US" dirty="0"/>
          </a:p>
        </p:txBody>
      </p:sp>
      <p:sp>
        <p:nvSpPr>
          <p:cNvPr id="4" name="Slide Number Placeholder 3"/>
          <p:cNvSpPr>
            <a:spLocks noGrp="1"/>
          </p:cNvSpPr>
          <p:nvPr>
            <p:ph type="sldNum" sz="quarter" idx="5"/>
          </p:nvPr>
        </p:nvSpPr>
        <p:spPr/>
        <p:txBody>
          <a:bodyPr/>
          <a:lstStyle/>
          <a:p>
            <a:fld id="{F8F2CB37-58DC-2045-BA8B-C7202F2A24B9}" type="slidenum">
              <a:rPr lang="en-US" smtClean="0"/>
              <a:t>33</a:t>
            </a:fld>
            <a:endParaRPr lang="en-US"/>
          </a:p>
        </p:txBody>
      </p:sp>
    </p:spTree>
    <p:extLst>
      <p:ext uri="{BB962C8B-B14F-4D97-AF65-F5344CB8AC3E}">
        <p14:creationId xmlns:p14="http://schemas.microsoft.com/office/powerpoint/2010/main" val="282638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40</a:t>
            </a:fld>
            <a:endParaRPr lang="en-US"/>
          </a:p>
        </p:txBody>
      </p:sp>
    </p:spTree>
    <p:extLst>
      <p:ext uri="{BB962C8B-B14F-4D97-AF65-F5344CB8AC3E}">
        <p14:creationId xmlns:p14="http://schemas.microsoft.com/office/powerpoint/2010/main" val="2571847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41</a:t>
            </a:fld>
            <a:endParaRPr lang="en-US"/>
          </a:p>
        </p:txBody>
      </p:sp>
    </p:spTree>
    <p:extLst>
      <p:ext uri="{BB962C8B-B14F-4D97-AF65-F5344CB8AC3E}">
        <p14:creationId xmlns:p14="http://schemas.microsoft.com/office/powerpoint/2010/main" val="814909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42</a:t>
            </a:fld>
            <a:endParaRPr lang="en-US"/>
          </a:p>
        </p:txBody>
      </p:sp>
    </p:spTree>
    <p:extLst>
      <p:ext uri="{BB962C8B-B14F-4D97-AF65-F5344CB8AC3E}">
        <p14:creationId xmlns:p14="http://schemas.microsoft.com/office/powerpoint/2010/main" val="1665023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43</a:t>
            </a:fld>
            <a:endParaRPr lang="en-US"/>
          </a:p>
        </p:txBody>
      </p:sp>
    </p:spTree>
    <p:extLst>
      <p:ext uri="{BB962C8B-B14F-4D97-AF65-F5344CB8AC3E}">
        <p14:creationId xmlns:p14="http://schemas.microsoft.com/office/powerpoint/2010/main" val="2161116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欧元</a:t>
            </a:r>
          </a:p>
        </p:txBody>
      </p:sp>
      <p:sp>
        <p:nvSpPr>
          <p:cNvPr id="4" name="灯片编号占位符 3"/>
          <p:cNvSpPr>
            <a:spLocks noGrp="1"/>
          </p:cNvSpPr>
          <p:nvPr>
            <p:ph type="sldNum" sz="quarter" idx="10"/>
          </p:nvPr>
        </p:nvSpPr>
        <p:spPr/>
        <p:txBody>
          <a:bodyPr/>
          <a:lstStyle/>
          <a:p>
            <a:fld id="{19C33116-CAE6-8A48-ABA7-2A047966CA1D}" type="slidenum">
              <a:rPr lang="en-US" smtClean="0"/>
              <a:t>44</a:t>
            </a:fld>
            <a:endParaRPr lang="en-US"/>
          </a:p>
        </p:txBody>
      </p:sp>
    </p:spTree>
    <p:extLst>
      <p:ext uri="{BB962C8B-B14F-4D97-AF65-F5344CB8AC3E}">
        <p14:creationId xmlns:p14="http://schemas.microsoft.com/office/powerpoint/2010/main" val="3316409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theoretical paper describes a theory or algorithm or provides a mathematical proof for some hypothesis.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system</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paper describes an implementation of an algorithm, or part or all of a computer system or application. Engineering papers are now frequently required to include descriptions of system evaluation.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survey paper is a service to the scientific community. You are doing their research for them. Instead of reading 20+ papers to understand what a scientific topic is about, they just need to read your paper</a:t>
            </a:r>
          </a:p>
        </p:txBody>
      </p:sp>
      <p:sp>
        <p:nvSpPr>
          <p:cNvPr id="4" name="Slide Number Placeholder 3"/>
          <p:cNvSpPr>
            <a:spLocks noGrp="1"/>
          </p:cNvSpPr>
          <p:nvPr>
            <p:ph type="sldNum" sz="quarter" idx="5"/>
          </p:nvPr>
        </p:nvSpPr>
        <p:spPr/>
        <p:txBody>
          <a:bodyPr/>
          <a:lstStyle/>
          <a:p>
            <a:fld id="{F8F2CB37-58DC-2045-BA8B-C7202F2A24B9}" type="slidenum">
              <a:rPr lang="en-US" smtClean="0"/>
              <a:t>5</a:t>
            </a:fld>
            <a:endParaRPr lang="en-US"/>
          </a:p>
        </p:txBody>
      </p:sp>
    </p:spTree>
    <p:extLst>
      <p:ext uri="{BB962C8B-B14F-4D97-AF65-F5344CB8AC3E}">
        <p14:creationId xmlns:p14="http://schemas.microsoft.com/office/powerpoint/2010/main" val="2011376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欧元</a:t>
            </a:r>
          </a:p>
        </p:txBody>
      </p:sp>
      <p:sp>
        <p:nvSpPr>
          <p:cNvPr id="4" name="灯片编号占位符 3"/>
          <p:cNvSpPr>
            <a:spLocks noGrp="1"/>
          </p:cNvSpPr>
          <p:nvPr>
            <p:ph type="sldNum" sz="quarter" idx="10"/>
          </p:nvPr>
        </p:nvSpPr>
        <p:spPr/>
        <p:txBody>
          <a:bodyPr/>
          <a:lstStyle/>
          <a:p>
            <a:fld id="{19C33116-CAE6-8A48-ABA7-2A047966CA1D}" type="slidenum">
              <a:rPr lang="en-US" smtClean="0"/>
              <a:t>45</a:t>
            </a:fld>
            <a:endParaRPr lang="en-US"/>
          </a:p>
        </p:txBody>
      </p:sp>
    </p:spTree>
    <p:extLst>
      <p:ext uri="{BB962C8B-B14F-4D97-AF65-F5344CB8AC3E}">
        <p14:creationId xmlns:p14="http://schemas.microsoft.com/office/powerpoint/2010/main" val="2941602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46</a:t>
            </a:fld>
            <a:endParaRPr lang="en-US"/>
          </a:p>
        </p:txBody>
      </p:sp>
    </p:spTree>
    <p:extLst>
      <p:ext uri="{BB962C8B-B14F-4D97-AF65-F5344CB8AC3E}">
        <p14:creationId xmlns:p14="http://schemas.microsoft.com/office/powerpoint/2010/main" val="2839648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阅读的类型与技巧</a:t>
            </a:r>
          </a:p>
          <a:p>
            <a:r>
              <a:rPr lang="en-US" altLang="zh-CN" dirty="0"/>
              <a:t>1. </a:t>
            </a:r>
            <a:r>
              <a:rPr lang="zh-CN" altLang="en-US" dirty="0"/>
              <a:t>学术论文</a:t>
            </a:r>
          </a:p>
          <a:p>
            <a:r>
              <a:rPr lang="en-US" altLang="zh-CN" dirty="0"/>
              <a:t>2. </a:t>
            </a:r>
            <a:r>
              <a:rPr lang="zh-CN" altLang="en-US" dirty="0"/>
              <a:t>源代码</a:t>
            </a:r>
          </a:p>
          <a:p>
            <a:r>
              <a:rPr lang="en-US" altLang="zh-CN" dirty="0"/>
              <a:t>3. </a:t>
            </a:r>
            <a:r>
              <a:rPr lang="zh-CN" altLang="en-US" dirty="0"/>
              <a:t>技术手册</a:t>
            </a:r>
          </a:p>
          <a:p>
            <a:endParaRPr lang="zh-CN" altLang="en-US" dirty="0"/>
          </a:p>
          <a:p>
            <a:r>
              <a:rPr lang="zh-CN" altLang="en-US" dirty="0"/>
              <a:t>写作的格式与模板</a:t>
            </a:r>
          </a:p>
          <a:p>
            <a:r>
              <a:rPr lang="en-US" altLang="zh-CN" dirty="0"/>
              <a:t>1. </a:t>
            </a:r>
            <a:r>
              <a:rPr lang="zh-CN" altLang="en-US" dirty="0"/>
              <a:t>一般性课程报告（以算法设计与分析 课程实践 报告为例）</a:t>
            </a:r>
          </a:p>
          <a:p>
            <a:r>
              <a:rPr lang="en-US" altLang="zh-CN" dirty="0"/>
              <a:t>2. </a:t>
            </a:r>
            <a:r>
              <a:rPr lang="zh-CN" altLang="en-US" dirty="0"/>
              <a:t>竞赛报告（以数学建模竞赛报告为例）</a:t>
            </a:r>
          </a:p>
          <a:p>
            <a:r>
              <a:rPr lang="en-US" altLang="zh-CN" dirty="0"/>
              <a:t>3. </a:t>
            </a:r>
            <a:r>
              <a:rPr lang="en-US" dirty="0"/>
              <a:t>SRTP</a:t>
            </a:r>
            <a:r>
              <a:rPr lang="zh-CN" altLang="en-US" dirty="0"/>
              <a:t>申请和结题报告</a:t>
            </a:r>
          </a:p>
          <a:p>
            <a:r>
              <a:rPr lang="en-US" altLang="zh-CN" dirty="0"/>
              <a:t>4. </a:t>
            </a:r>
            <a:r>
              <a:rPr lang="zh-CN" altLang="en-US" dirty="0"/>
              <a:t>毕业设计报告</a:t>
            </a:r>
          </a:p>
        </p:txBody>
      </p:sp>
      <p:sp>
        <p:nvSpPr>
          <p:cNvPr id="4" name="Slide Number Placeholder 3"/>
          <p:cNvSpPr>
            <a:spLocks noGrp="1"/>
          </p:cNvSpPr>
          <p:nvPr>
            <p:ph type="sldNum" sz="quarter" idx="5"/>
          </p:nvPr>
        </p:nvSpPr>
        <p:spPr/>
        <p:txBody>
          <a:bodyPr/>
          <a:lstStyle/>
          <a:p>
            <a:fld id="{928B049F-AC39-AB44-A8DC-00A0E6775C7B}" type="slidenum">
              <a:rPr lang="en-US" smtClean="0"/>
              <a:t>59</a:t>
            </a:fld>
            <a:endParaRPr lang="en-US"/>
          </a:p>
        </p:txBody>
      </p:sp>
    </p:spTree>
    <p:extLst>
      <p:ext uri="{BB962C8B-B14F-4D97-AF65-F5344CB8AC3E}">
        <p14:creationId xmlns:p14="http://schemas.microsoft.com/office/powerpoint/2010/main" val="2436115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8883B-F08E-1046-90EB-B64A5BC1BDD5}" type="slidenum">
              <a:rPr lang="en-US" smtClean="0"/>
              <a:t>7</a:t>
            </a:fld>
            <a:endParaRPr lang="en-US"/>
          </a:p>
        </p:txBody>
      </p:sp>
    </p:spTree>
    <p:extLst>
      <p:ext uri="{BB962C8B-B14F-4D97-AF65-F5344CB8AC3E}">
        <p14:creationId xmlns:p14="http://schemas.microsoft.com/office/powerpoint/2010/main" val="3636321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8</a:t>
            </a:fld>
            <a:endParaRPr lang="en-US"/>
          </a:p>
        </p:txBody>
      </p:sp>
    </p:spTree>
    <p:extLst>
      <p:ext uri="{BB962C8B-B14F-4D97-AF65-F5344CB8AC3E}">
        <p14:creationId xmlns:p14="http://schemas.microsoft.com/office/powerpoint/2010/main" val="95402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9</a:t>
            </a:fld>
            <a:endParaRPr lang="en-US"/>
          </a:p>
        </p:txBody>
      </p:sp>
    </p:spTree>
    <p:extLst>
      <p:ext uri="{BB962C8B-B14F-4D97-AF65-F5344CB8AC3E}">
        <p14:creationId xmlns:p14="http://schemas.microsoft.com/office/powerpoint/2010/main" val="3306607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10</a:t>
            </a:fld>
            <a:endParaRPr lang="en-US"/>
          </a:p>
        </p:txBody>
      </p:sp>
    </p:spTree>
    <p:extLst>
      <p:ext uri="{BB962C8B-B14F-4D97-AF65-F5344CB8AC3E}">
        <p14:creationId xmlns:p14="http://schemas.microsoft.com/office/powerpoint/2010/main" val="191946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11</a:t>
            </a:fld>
            <a:endParaRPr lang="en-US"/>
          </a:p>
        </p:txBody>
      </p:sp>
    </p:spTree>
    <p:extLst>
      <p:ext uri="{BB962C8B-B14F-4D97-AF65-F5344CB8AC3E}">
        <p14:creationId xmlns:p14="http://schemas.microsoft.com/office/powerpoint/2010/main" val="418863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汤森路透知识产权与科技业务，</a:t>
            </a:r>
            <a:r>
              <a:rPr lang="en-US" altLang="zh-CN" sz="1200" b="0" i="0" u="none" strike="noStrike" kern="1200" dirty="0">
                <a:solidFill>
                  <a:schemeClr val="tx1"/>
                </a:solidFill>
                <a:effectLst/>
                <a:latin typeface="+mn-lt"/>
                <a:ea typeface="+mn-ea"/>
                <a:cs typeface="+mn-cs"/>
              </a:rPr>
              <a:t>2016</a:t>
            </a:r>
            <a:r>
              <a:rPr lang="zh-CN" altLang="en-US" sz="1200" b="0" i="0" u="none" strike="noStrike" kern="1200" dirty="0">
                <a:solidFill>
                  <a:schemeClr val="tx1"/>
                </a:solidFill>
                <a:effectLst/>
                <a:latin typeface="+mn-lt"/>
                <a:ea typeface="+mn-ea"/>
                <a:cs typeface="+mn-cs"/>
              </a:rPr>
              <a:t>年被卖了，</a:t>
            </a:r>
            <a:r>
              <a:rPr lang="en-US" sz="1200" b="0" i="0" u="none" strike="noStrike" kern="1200" dirty="0">
                <a:solidFill>
                  <a:schemeClr val="tx1"/>
                </a:solidFill>
                <a:effectLst/>
                <a:latin typeface="+mn-lt"/>
                <a:ea typeface="+mn-ea"/>
                <a:cs typeface="+mn-cs"/>
              </a:rPr>
              <a:t>Clarivate Analytics</a:t>
            </a:r>
            <a:endParaRPr lang="en-US" dirty="0"/>
          </a:p>
        </p:txBody>
      </p:sp>
      <p:sp>
        <p:nvSpPr>
          <p:cNvPr id="4" name="Slide Number Placeholder 3"/>
          <p:cNvSpPr>
            <a:spLocks noGrp="1"/>
          </p:cNvSpPr>
          <p:nvPr>
            <p:ph type="sldNum" sz="quarter" idx="5"/>
          </p:nvPr>
        </p:nvSpPr>
        <p:spPr/>
        <p:txBody>
          <a:bodyPr/>
          <a:lstStyle/>
          <a:p>
            <a:fld id="{170CFC6B-3E0A-6046-BD61-E2ECBE040C5E}" type="slidenum">
              <a:rPr lang="en-US" smtClean="0"/>
              <a:t>12</a:t>
            </a:fld>
            <a:endParaRPr lang="en-US"/>
          </a:p>
        </p:txBody>
      </p:sp>
    </p:spTree>
    <p:extLst>
      <p:ext uri="{BB962C8B-B14F-4D97-AF65-F5344CB8AC3E}">
        <p14:creationId xmlns:p14="http://schemas.microsoft.com/office/powerpoint/2010/main" val="1356094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C33116-CAE6-8A48-ABA7-2A047966CA1D}" type="slidenum">
              <a:rPr lang="en-US" smtClean="0"/>
              <a:t>13</a:t>
            </a:fld>
            <a:endParaRPr lang="en-US"/>
          </a:p>
        </p:txBody>
      </p:sp>
    </p:spTree>
    <p:extLst>
      <p:ext uri="{BB962C8B-B14F-4D97-AF65-F5344CB8AC3E}">
        <p14:creationId xmlns:p14="http://schemas.microsoft.com/office/powerpoint/2010/main" val="2643817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7" name="Group 2"/>
          <p:cNvGrpSpPr>
            <a:grpSpLocks/>
          </p:cNvGrpSpPr>
          <p:nvPr userDrawn="1"/>
        </p:nvGrpSpPr>
        <p:grpSpPr bwMode="auto">
          <a:xfrm>
            <a:off x="0" y="0"/>
            <a:ext cx="9144000" cy="6858000"/>
            <a:chOff x="0" y="0"/>
            <a:chExt cx="5760" cy="4320"/>
          </a:xfrm>
        </p:grpSpPr>
        <p:sp>
          <p:nvSpPr>
            <p:cNvPr id="8" name="Rectangle 3"/>
            <p:cNvSpPr>
              <a:spLocks noChangeArrowheads="1"/>
            </p:cNvSpPr>
            <p:nvPr/>
          </p:nvSpPr>
          <p:spPr bwMode="hidden">
            <a:xfrm>
              <a:off x="0" y="0"/>
              <a:ext cx="2208" cy="4320"/>
            </a:xfrm>
            <a:prstGeom prst="rect">
              <a:avLst/>
            </a:prstGeom>
            <a:gradFill>
              <a:gsLst>
                <a:gs pos="34000">
                  <a:schemeClr val="accent5">
                    <a:lumMod val="40000"/>
                    <a:lumOff val="60000"/>
                  </a:schemeClr>
                </a:gs>
                <a:gs pos="88000">
                  <a:srgbClr val="FFFFFF"/>
                </a:gs>
              </a:gsLst>
              <a:lin ang="0" scaled="1"/>
            </a:gradFill>
            <a:ln w="9525">
              <a:noFill/>
              <a:miter lim="800000"/>
              <a:headEnd/>
              <a:tailEnd/>
            </a:ln>
            <a:effectLst/>
          </p:spPr>
          <p:txBody>
            <a:bodyPr wrap="none" anchor="ctr"/>
            <a:lstStyle/>
            <a:p>
              <a:pPr algn="ctr"/>
              <a:endParaRPr lang="zh-CN" sz="2400">
                <a:latin typeface="Times New Roman" charset="0"/>
              </a:endParaRPr>
            </a:p>
          </p:txBody>
        </p:sp>
        <p:sp>
          <p:nvSpPr>
            <p:cNvPr id="9" name="Rectangle 4"/>
            <p:cNvSpPr>
              <a:spLocks noChangeArrowheads="1"/>
            </p:cNvSpPr>
            <p:nvPr/>
          </p:nvSpPr>
          <p:spPr bwMode="hidden">
            <a:xfrm>
              <a:off x="1081" y="1065"/>
              <a:ext cx="4679" cy="1596"/>
            </a:xfrm>
            <a:prstGeom prst="rect">
              <a:avLst/>
            </a:prstGeom>
            <a:solidFill>
              <a:schemeClr val="accent5">
                <a:lumMod val="50000"/>
              </a:schemeClr>
            </a:solidFill>
            <a:ln w="9525">
              <a:noFill/>
              <a:miter lim="800000"/>
              <a:headEnd/>
              <a:tailEnd/>
            </a:ln>
          </p:spPr>
          <p:txBody>
            <a:bodyPr/>
            <a:lstStyle/>
            <a:p>
              <a:endParaRPr lang="zh-CN" sz="2400">
                <a:latin typeface="Times New Roman" charset="0"/>
              </a:endParaRPr>
            </a:p>
          </p:txBody>
        </p:sp>
        <p:grpSp>
          <p:nvGrpSpPr>
            <p:cNvPr id="10" name="Group 5"/>
            <p:cNvGrpSpPr>
              <a:grpSpLocks/>
            </p:cNvGrpSpPr>
            <p:nvPr/>
          </p:nvGrpSpPr>
          <p:grpSpPr bwMode="auto">
            <a:xfrm>
              <a:off x="0" y="1063"/>
              <a:ext cx="1806" cy="1600"/>
              <a:chOff x="0" y="1063"/>
              <a:chExt cx="1806" cy="1600"/>
            </a:xfrm>
          </p:grpSpPr>
          <p:sp>
            <p:nvSpPr>
              <p:cNvPr id="12" name="Rectangle 7"/>
              <p:cNvSpPr>
                <a:spLocks noChangeArrowheads="1"/>
              </p:cNvSpPr>
              <p:nvPr userDrawn="1"/>
            </p:nvSpPr>
            <p:spPr bwMode="auto">
              <a:xfrm>
                <a:off x="1081" y="1065"/>
                <a:ext cx="362" cy="405"/>
              </a:xfrm>
              <a:prstGeom prst="rect">
                <a:avLst/>
              </a:prstGeom>
              <a:solidFill>
                <a:schemeClr val="accent5">
                  <a:lumMod val="60000"/>
                  <a:lumOff val="40000"/>
                </a:schemeClr>
              </a:solidFill>
              <a:ln w="9525">
                <a:noFill/>
                <a:miter lim="800000"/>
                <a:headEnd/>
                <a:tailEnd/>
              </a:ln>
            </p:spPr>
            <p:txBody>
              <a:bodyPr/>
              <a:lstStyle/>
              <a:p>
                <a:endParaRPr lang="zh-CN" sz="2400">
                  <a:latin typeface="Times New Roman" charset="0"/>
                </a:endParaRPr>
              </a:p>
            </p:txBody>
          </p:sp>
          <p:sp>
            <p:nvSpPr>
              <p:cNvPr id="13" name="Rectangle 8"/>
              <p:cNvSpPr>
                <a:spLocks noChangeArrowheads="1"/>
              </p:cNvSpPr>
              <p:nvPr userDrawn="1"/>
            </p:nvSpPr>
            <p:spPr bwMode="auto">
              <a:xfrm>
                <a:off x="0" y="2263"/>
                <a:ext cx="369" cy="400"/>
              </a:xfrm>
              <a:prstGeom prst="rect">
                <a:avLst/>
              </a:prstGeom>
              <a:solidFill>
                <a:schemeClr val="accent5">
                  <a:lumMod val="60000"/>
                  <a:lumOff val="40000"/>
                </a:schemeClr>
              </a:solidFill>
              <a:ln w="9525">
                <a:noFill/>
                <a:miter lim="800000"/>
                <a:headEnd/>
                <a:tailEnd/>
              </a:ln>
            </p:spPr>
            <p:txBody>
              <a:bodyPr/>
              <a:lstStyle/>
              <a:p>
                <a:endParaRPr lang="zh-CN" sz="2400">
                  <a:latin typeface="Times New Roman" charset="0"/>
                </a:endParaRPr>
              </a:p>
            </p:txBody>
          </p:sp>
          <p:sp>
            <p:nvSpPr>
              <p:cNvPr id="11" name="Rectangle 6"/>
              <p:cNvSpPr>
                <a:spLocks noChangeArrowheads="1"/>
              </p:cNvSpPr>
              <p:nvPr userDrawn="1"/>
            </p:nvSpPr>
            <p:spPr bwMode="auto">
              <a:xfrm>
                <a:off x="361" y="2257"/>
                <a:ext cx="363" cy="404"/>
              </a:xfrm>
              <a:prstGeom prst="rect">
                <a:avLst/>
              </a:prstGeom>
              <a:solidFill>
                <a:schemeClr val="accent5">
                  <a:lumMod val="75000"/>
                </a:schemeClr>
              </a:solidFill>
              <a:ln w="9525">
                <a:noFill/>
                <a:miter lim="800000"/>
                <a:headEnd/>
                <a:tailEnd/>
              </a:ln>
            </p:spPr>
            <p:txBody>
              <a:bodyPr/>
              <a:lstStyle/>
              <a:p>
                <a:endParaRPr lang="zh-CN" sz="2400">
                  <a:latin typeface="Times New Roman" charset="0"/>
                </a:endParaRPr>
              </a:p>
            </p:txBody>
          </p:sp>
          <p:sp>
            <p:nvSpPr>
              <p:cNvPr id="14" name="Rectangle 9"/>
              <p:cNvSpPr>
                <a:spLocks noChangeArrowheads="1"/>
              </p:cNvSpPr>
              <p:nvPr userDrawn="1"/>
            </p:nvSpPr>
            <p:spPr bwMode="auto">
              <a:xfrm>
                <a:off x="719" y="2257"/>
                <a:ext cx="368" cy="404"/>
              </a:xfrm>
              <a:prstGeom prst="rect">
                <a:avLst/>
              </a:prstGeom>
              <a:solidFill>
                <a:schemeClr val="accent5">
                  <a:lumMod val="50000"/>
                </a:schemeClr>
              </a:solidFill>
              <a:ln w="9525">
                <a:noFill/>
                <a:miter lim="800000"/>
                <a:headEnd/>
                <a:tailEnd/>
              </a:ln>
            </p:spPr>
            <p:txBody>
              <a:bodyPr/>
              <a:lstStyle/>
              <a:p>
                <a:endParaRPr lang="zh-CN" sz="2400">
                  <a:latin typeface="Times New Roman" charset="0"/>
                </a:endParaRPr>
              </a:p>
            </p:txBody>
          </p:sp>
          <p:sp>
            <p:nvSpPr>
              <p:cNvPr id="15" name="Rectangle 10"/>
              <p:cNvSpPr>
                <a:spLocks noChangeArrowheads="1"/>
              </p:cNvSpPr>
              <p:nvPr userDrawn="1"/>
            </p:nvSpPr>
            <p:spPr bwMode="auto">
              <a:xfrm>
                <a:off x="1437" y="1065"/>
                <a:ext cx="369" cy="405"/>
              </a:xfrm>
              <a:prstGeom prst="rect">
                <a:avLst/>
              </a:prstGeom>
              <a:solidFill>
                <a:schemeClr val="accent5">
                  <a:lumMod val="75000"/>
                </a:schemeClr>
              </a:solidFill>
              <a:ln w="9525">
                <a:noFill/>
                <a:miter lim="800000"/>
                <a:headEnd/>
                <a:tailEnd/>
              </a:ln>
            </p:spPr>
            <p:txBody>
              <a:bodyPr/>
              <a:lstStyle/>
              <a:p>
                <a:endParaRPr lang="zh-CN" sz="2400">
                  <a:latin typeface="Times New Roman" charset="0"/>
                </a:endParaRPr>
              </a:p>
            </p:txBody>
          </p:sp>
          <p:sp>
            <p:nvSpPr>
              <p:cNvPr id="16" name="Rectangle 11"/>
              <p:cNvSpPr>
                <a:spLocks noChangeArrowheads="1"/>
              </p:cNvSpPr>
              <p:nvPr userDrawn="1"/>
            </p:nvSpPr>
            <p:spPr bwMode="auto">
              <a:xfrm>
                <a:off x="719" y="1464"/>
                <a:ext cx="368" cy="399"/>
              </a:xfrm>
              <a:prstGeom prst="rect">
                <a:avLst/>
              </a:prstGeom>
              <a:solidFill>
                <a:schemeClr val="accent5">
                  <a:lumMod val="60000"/>
                  <a:lumOff val="40000"/>
                </a:schemeClr>
              </a:solidFill>
              <a:ln w="9525">
                <a:noFill/>
                <a:miter lim="800000"/>
                <a:headEnd/>
                <a:tailEnd/>
              </a:ln>
            </p:spPr>
            <p:txBody>
              <a:bodyPr/>
              <a:lstStyle/>
              <a:p>
                <a:endParaRPr lang="zh-CN" sz="2400">
                  <a:latin typeface="Times New Roman" charset="0"/>
                </a:endParaRPr>
              </a:p>
            </p:txBody>
          </p:sp>
          <p:sp>
            <p:nvSpPr>
              <p:cNvPr id="17" name="Rectangle 12"/>
              <p:cNvSpPr>
                <a:spLocks noChangeArrowheads="1"/>
              </p:cNvSpPr>
              <p:nvPr userDrawn="1"/>
            </p:nvSpPr>
            <p:spPr bwMode="auto">
              <a:xfrm>
                <a:off x="350" y="1063"/>
                <a:ext cx="367" cy="399"/>
              </a:xfrm>
              <a:prstGeom prst="rect">
                <a:avLst/>
              </a:prstGeom>
              <a:solidFill>
                <a:schemeClr val="accent5">
                  <a:lumMod val="50000"/>
                </a:schemeClr>
              </a:solidFill>
              <a:ln w="9525">
                <a:noFill/>
                <a:miter lim="800000"/>
                <a:headEnd/>
                <a:tailEnd/>
              </a:ln>
            </p:spPr>
            <p:txBody>
              <a:bodyPr/>
              <a:lstStyle/>
              <a:p>
                <a:endParaRPr lang="zh-CN" sz="2400">
                  <a:latin typeface="Times New Roman" charset="0"/>
                </a:endParaRPr>
              </a:p>
            </p:txBody>
          </p:sp>
          <p:sp>
            <p:nvSpPr>
              <p:cNvPr id="18" name="Rectangle 13"/>
              <p:cNvSpPr>
                <a:spLocks noChangeArrowheads="1"/>
              </p:cNvSpPr>
              <p:nvPr userDrawn="1"/>
            </p:nvSpPr>
            <p:spPr bwMode="auto">
              <a:xfrm>
                <a:off x="1081" y="1464"/>
                <a:ext cx="362" cy="399"/>
              </a:xfrm>
              <a:prstGeom prst="rect">
                <a:avLst/>
              </a:prstGeom>
              <a:solidFill>
                <a:schemeClr val="accent5">
                  <a:lumMod val="75000"/>
                </a:schemeClr>
              </a:solidFill>
              <a:ln w="9525">
                <a:noFill/>
                <a:miter lim="800000"/>
                <a:headEnd/>
                <a:tailEnd/>
              </a:ln>
            </p:spPr>
            <p:txBody>
              <a:bodyPr/>
              <a:lstStyle/>
              <a:p>
                <a:endParaRPr lang="zh-CN" sz="2400">
                  <a:latin typeface="Times New Roman" charset="0"/>
                </a:endParaRPr>
              </a:p>
            </p:txBody>
          </p:sp>
          <p:sp>
            <p:nvSpPr>
              <p:cNvPr id="19" name="Rectangle 14"/>
              <p:cNvSpPr>
                <a:spLocks noChangeArrowheads="1"/>
              </p:cNvSpPr>
              <p:nvPr userDrawn="1"/>
            </p:nvSpPr>
            <p:spPr bwMode="auto">
              <a:xfrm>
                <a:off x="361" y="1857"/>
                <a:ext cx="363" cy="406"/>
              </a:xfrm>
              <a:prstGeom prst="rect">
                <a:avLst/>
              </a:prstGeom>
              <a:solidFill>
                <a:schemeClr val="accent5">
                  <a:lumMod val="60000"/>
                  <a:lumOff val="40000"/>
                </a:schemeClr>
              </a:solidFill>
              <a:ln w="9525">
                <a:noFill/>
                <a:miter lim="800000"/>
                <a:headEnd/>
                <a:tailEnd/>
              </a:ln>
            </p:spPr>
            <p:txBody>
              <a:bodyPr/>
              <a:lstStyle/>
              <a:p>
                <a:endParaRPr lang="zh-CN" sz="2400">
                  <a:latin typeface="Times New Roman" charset="0"/>
                </a:endParaRPr>
              </a:p>
            </p:txBody>
          </p:sp>
          <p:sp>
            <p:nvSpPr>
              <p:cNvPr id="20" name="Rectangle 15"/>
              <p:cNvSpPr>
                <a:spLocks noChangeArrowheads="1"/>
              </p:cNvSpPr>
              <p:nvPr userDrawn="1"/>
            </p:nvSpPr>
            <p:spPr bwMode="auto">
              <a:xfrm>
                <a:off x="719" y="1857"/>
                <a:ext cx="368" cy="406"/>
              </a:xfrm>
              <a:prstGeom prst="rect">
                <a:avLst/>
              </a:prstGeom>
              <a:solidFill>
                <a:schemeClr val="accent5">
                  <a:lumMod val="75000"/>
                </a:schemeClr>
              </a:solidFill>
              <a:ln w="9525">
                <a:noFill/>
                <a:miter lim="800000"/>
                <a:headEnd/>
                <a:tailEnd/>
              </a:ln>
            </p:spPr>
            <p:txBody>
              <a:bodyPr/>
              <a:lstStyle/>
              <a:p>
                <a:endParaRPr lang="zh-CN" sz="2400">
                  <a:latin typeface="Times New Roman" charset="0"/>
                </a:endParaRPr>
              </a:p>
            </p:txBody>
          </p:sp>
        </p:grpSp>
      </p:grpSp>
      <p:sp>
        <p:nvSpPr>
          <p:cNvPr id="2" name="Title 1"/>
          <p:cNvSpPr>
            <a:spLocks noGrp="1"/>
          </p:cNvSpPr>
          <p:nvPr>
            <p:ph type="ctrTitle"/>
          </p:nvPr>
        </p:nvSpPr>
        <p:spPr>
          <a:xfrm>
            <a:off x="3048000" y="1828799"/>
            <a:ext cx="5943600" cy="2286001"/>
          </a:xfrm>
        </p:spPr>
        <p:txBody>
          <a:bodyPr/>
          <a:lstStyle>
            <a:lvl1pPr algn="ctr">
              <a:defRPr>
                <a:solidFill>
                  <a:schemeClr val="bg1"/>
                </a:solidFill>
                <a:latin typeface="Microsoft YaHei" charset="-122"/>
                <a:ea typeface="Microsoft YaHei" charset="-122"/>
                <a:cs typeface="Microsoft YaHei" charset="-122"/>
              </a:defRPr>
            </a:lvl1pPr>
          </a:lstStyle>
          <a:p>
            <a:r>
              <a:rPr lang="en-US" altLang="zh-CN"/>
              <a:t>Click to edit Master title style</a:t>
            </a:r>
            <a:endParaRPr lang="zh-CN" altLang="en-US" dirty="0"/>
          </a:p>
        </p:txBody>
      </p:sp>
      <p:sp>
        <p:nvSpPr>
          <p:cNvPr id="3" name="Subtitle 2"/>
          <p:cNvSpPr>
            <a:spLocks noGrp="1"/>
          </p:cNvSpPr>
          <p:nvPr>
            <p:ph type="subTitle" idx="1"/>
          </p:nvPr>
        </p:nvSpPr>
        <p:spPr>
          <a:xfrm>
            <a:off x="3048000" y="4267200"/>
            <a:ext cx="5943600" cy="1752600"/>
          </a:xfrm>
        </p:spPr>
        <p:txBody>
          <a:bodyPr/>
          <a:lstStyle>
            <a:lvl1pPr marL="0" indent="0" algn="ctr">
              <a:buNone/>
              <a:defRPr lang="en-US" altLang="zh-CN" sz="3200" b="0" kern="1200" dirty="0" smtClean="0">
                <a:ln w="10541" cmpd="sng">
                  <a:solidFill>
                    <a:schemeClr val="accent5">
                      <a:lumMod val="50000"/>
                    </a:schemeClr>
                  </a:solidFill>
                  <a:prstDash val="solid"/>
                </a:ln>
                <a:solidFill>
                  <a:schemeClr val="accent5">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dirty="0"/>
          </a:p>
        </p:txBody>
      </p:sp>
      <p:sp>
        <p:nvSpPr>
          <p:cNvPr id="4" name="Date Placeholder 3"/>
          <p:cNvSpPr>
            <a:spLocks noGrp="1"/>
          </p:cNvSpPr>
          <p:nvPr>
            <p:ph type="dt" sz="half" idx="10"/>
          </p:nvPr>
        </p:nvSpPr>
        <p:spPr/>
        <p:txBody>
          <a:bodyPr/>
          <a:lstStyle/>
          <a:p>
            <a:r>
              <a:rPr lang="en-US" altLang="zh-CN"/>
              <a:t>2022-08-11</a:t>
            </a:r>
            <a:endParaRPr lang="zh-CN" altLang="en-US" dirty="0"/>
          </a:p>
        </p:txBody>
      </p:sp>
      <p:sp>
        <p:nvSpPr>
          <p:cNvPr id="5" name="Footer Placeholder 4"/>
          <p:cNvSpPr>
            <a:spLocks noGrp="1"/>
          </p:cNvSpPr>
          <p:nvPr>
            <p:ph type="ftr" sz="quarter" idx="11"/>
          </p:nvPr>
        </p:nvSpPr>
        <p:spPr/>
        <p:txBody>
          <a:bodyPr/>
          <a:lstStyle/>
          <a:p>
            <a:r>
              <a:rPr lang="en-US" altLang="zh-CN"/>
              <a:t>https://fengshan.seu-netsi.net</a:t>
            </a:r>
            <a:endParaRPr lang="zh-CN" altLang="en-US" dirty="0"/>
          </a:p>
        </p:txBody>
      </p:sp>
      <p:sp>
        <p:nvSpPr>
          <p:cNvPr id="6" name="Slide Number Placeholder 5"/>
          <p:cNvSpPr>
            <a:spLocks noGrp="1"/>
          </p:cNvSpPr>
          <p:nvPr>
            <p:ph type="sldNum" sz="quarter" idx="12"/>
          </p:nvPr>
        </p:nvSpPr>
        <p:spPr/>
        <p:txBody>
          <a:bodyPr/>
          <a:lstStyle/>
          <a:p>
            <a:fld id="{544A5C6C-F315-4E99-B6A8-F0F90911BB40}" type="slidenum">
              <a:rPr lang="zh-CN" altLang="en-US" smtClean="0"/>
              <a:t>‹#›</a:t>
            </a:fld>
            <a:endParaRPr lang="zh-CN" altLang="en-US"/>
          </a:p>
        </p:txBody>
      </p:sp>
      <p:sp>
        <p:nvSpPr>
          <p:cNvPr id="24" name="Rectangle 6"/>
          <p:cNvSpPr>
            <a:spLocks noChangeArrowheads="1"/>
          </p:cNvSpPr>
          <p:nvPr userDrawn="1"/>
        </p:nvSpPr>
        <p:spPr bwMode="auto">
          <a:xfrm>
            <a:off x="0" y="4223905"/>
            <a:ext cx="576263" cy="641350"/>
          </a:xfrm>
          <a:prstGeom prst="rect">
            <a:avLst/>
          </a:prstGeom>
          <a:solidFill>
            <a:schemeClr val="accent5">
              <a:lumMod val="75000"/>
            </a:schemeClr>
          </a:solidFill>
          <a:ln w="9525">
            <a:noFill/>
            <a:miter lim="800000"/>
            <a:headEnd/>
            <a:tailEnd/>
          </a:ln>
        </p:spPr>
        <p:txBody>
          <a:bodyPr/>
          <a:lstStyle/>
          <a:p>
            <a:endParaRPr lang="zh-CN" sz="2400">
              <a:latin typeface="Times New Roman" charset="0"/>
            </a:endParaRPr>
          </a:p>
        </p:txBody>
      </p:sp>
      <p:pic>
        <p:nvPicPr>
          <p:cNvPr id="22" name="图片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76597" y="198120"/>
            <a:ext cx="638803" cy="640080"/>
          </a:xfrm>
          <a:prstGeom prst="rect">
            <a:avLst/>
          </a:prstGeom>
        </p:spPr>
      </p:pic>
      <p:sp>
        <p:nvSpPr>
          <p:cNvPr id="31" name="Text Placeholder 30">
            <a:extLst>
              <a:ext uri="{FF2B5EF4-FFF2-40B4-BE49-F238E27FC236}">
                <a16:creationId xmlns="" xmlns:a16="http://schemas.microsoft.com/office/drawing/2014/main" id="{53953667-767F-4E41-AA27-060560BF5171}"/>
              </a:ext>
            </a:extLst>
          </p:cNvPr>
          <p:cNvSpPr>
            <a:spLocks noGrp="1"/>
          </p:cNvSpPr>
          <p:nvPr>
            <p:ph type="body" sz="quarter" idx="13" hasCustomPrompt="1"/>
          </p:nvPr>
        </p:nvSpPr>
        <p:spPr>
          <a:xfrm>
            <a:off x="3013233" y="319644"/>
            <a:ext cx="5144022" cy="397032"/>
          </a:xfrm>
          <a:noFill/>
        </p:spPr>
        <p:txBody>
          <a:bodyPr wrap="square" rtlCol="0">
            <a:sp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1" dirty="0" smtClean="0">
                <a:latin typeface="宋体" pitchFamily="2" charset="-122"/>
                <a:ea typeface="宋体" pitchFamily="2" charset="-122"/>
              </a:defRPr>
            </a:lvl1pPr>
          </a:lstStyle>
          <a:p>
            <a:pPr lvl="0" algn="r"/>
            <a:r>
              <a:rPr lang="ja-JP" altLang="en-US"/>
              <a:t>点击添加课程名称</a:t>
            </a:r>
            <a:r>
              <a:rPr lang="en-US" altLang="zh-CN" dirty="0"/>
              <a:t>/</a:t>
            </a:r>
            <a:r>
              <a:rPr lang="ja-JP" altLang="en-US"/>
              <a:t>报告系列名称</a:t>
            </a:r>
            <a:endParaRPr lang="en-US" altLang="zh-CN" dirty="0"/>
          </a:p>
        </p:txBody>
      </p:sp>
    </p:spTree>
    <p:extLst>
      <p:ext uri="{BB962C8B-B14F-4D97-AF65-F5344CB8AC3E}">
        <p14:creationId xmlns:p14="http://schemas.microsoft.com/office/powerpoint/2010/main" val="77755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2022-08-11</a:t>
            </a:r>
          </a:p>
        </p:txBody>
      </p:sp>
      <p:sp>
        <p:nvSpPr>
          <p:cNvPr id="3" name="Footer Placeholder 2"/>
          <p:cNvSpPr>
            <a:spLocks noGrp="1"/>
          </p:cNvSpPr>
          <p:nvPr>
            <p:ph type="ftr" sz="quarter" idx="11"/>
          </p:nvPr>
        </p:nvSpPr>
        <p:spPr/>
        <p:txBody>
          <a:bodyPr/>
          <a:lstStyle/>
          <a:p>
            <a:r>
              <a:rPr lang="en-US"/>
              <a:t>https://fengshan.seu-netsi.net</a:t>
            </a:r>
          </a:p>
        </p:txBody>
      </p:sp>
      <p:sp>
        <p:nvSpPr>
          <p:cNvPr id="4" name="Slide Number Placeholder 3"/>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257049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2022-08-11</a:t>
            </a:r>
          </a:p>
        </p:txBody>
      </p:sp>
      <p:sp>
        <p:nvSpPr>
          <p:cNvPr id="6" name="Footer Placeholder 5"/>
          <p:cNvSpPr>
            <a:spLocks noGrp="1"/>
          </p:cNvSpPr>
          <p:nvPr>
            <p:ph type="ftr" sz="quarter" idx="11"/>
          </p:nvPr>
        </p:nvSpPr>
        <p:spPr/>
        <p:txBody>
          <a:bodyPr/>
          <a:lstStyle/>
          <a:p>
            <a:r>
              <a:rPr lang="en-US"/>
              <a:t>https://fengshan.seu-netsi.net</a:t>
            </a:r>
          </a:p>
        </p:txBody>
      </p:sp>
      <p:sp>
        <p:nvSpPr>
          <p:cNvPr id="7" name="Slide Number Placeholder 6"/>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2534244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2022-08-11</a:t>
            </a:r>
          </a:p>
        </p:txBody>
      </p:sp>
      <p:sp>
        <p:nvSpPr>
          <p:cNvPr id="6" name="Footer Placeholder 5"/>
          <p:cNvSpPr>
            <a:spLocks noGrp="1"/>
          </p:cNvSpPr>
          <p:nvPr>
            <p:ph type="ftr" sz="quarter" idx="11"/>
          </p:nvPr>
        </p:nvSpPr>
        <p:spPr/>
        <p:txBody>
          <a:bodyPr/>
          <a:lstStyle/>
          <a:p>
            <a:r>
              <a:rPr lang="en-US"/>
              <a:t>https://fengshan.seu-netsi.net</a:t>
            </a:r>
          </a:p>
        </p:txBody>
      </p:sp>
      <p:sp>
        <p:nvSpPr>
          <p:cNvPr id="7" name="Slide Number Placeholder 6"/>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1383012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2022-08-11</a:t>
            </a:r>
          </a:p>
        </p:txBody>
      </p:sp>
      <p:sp>
        <p:nvSpPr>
          <p:cNvPr id="5" name="Footer Placeholder 4"/>
          <p:cNvSpPr>
            <a:spLocks noGrp="1"/>
          </p:cNvSpPr>
          <p:nvPr>
            <p:ph type="ftr" sz="quarter" idx="11"/>
          </p:nvPr>
        </p:nvSpPr>
        <p:spPr/>
        <p:txBody>
          <a:bodyPr/>
          <a:lstStyle/>
          <a:p>
            <a:r>
              <a:rPr lang="en-US"/>
              <a:t>https://fengshan.seu-netsi.net</a:t>
            </a:r>
          </a:p>
        </p:txBody>
      </p:sp>
      <p:sp>
        <p:nvSpPr>
          <p:cNvPr id="6" name="Slide Number Placeholder 5"/>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3054835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2022-08-11</a:t>
            </a:r>
          </a:p>
        </p:txBody>
      </p:sp>
      <p:sp>
        <p:nvSpPr>
          <p:cNvPr id="5" name="Footer Placeholder 4"/>
          <p:cNvSpPr>
            <a:spLocks noGrp="1"/>
          </p:cNvSpPr>
          <p:nvPr>
            <p:ph type="ftr" sz="quarter" idx="11"/>
          </p:nvPr>
        </p:nvSpPr>
        <p:spPr/>
        <p:txBody>
          <a:bodyPr/>
          <a:lstStyle/>
          <a:p>
            <a:r>
              <a:rPr lang="en-US"/>
              <a:t>https://fengshan.seu-netsi.net</a:t>
            </a:r>
          </a:p>
        </p:txBody>
      </p:sp>
      <p:sp>
        <p:nvSpPr>
          <p:cNvPr id="6" name="Slide Number Placeholder 5"/>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152137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25457"/>
            <a:ext cx="7886700" cy="1820854"/>
          </a:xfrm>
        </p:spPr>
        <p:txBody>
          <a:bodyPr anchor="b"/>
          <a:lstStyle>
            <a:lvl1pPr algn="ctr">
              <a:defRPr sz="6000">
                <a:latin typeface="Microsoft YaHei" panose="020B0503020204020204" pitchFamily="34" charset="-122"/>
                <a:ea typeface="Microsoft YaHei" panose="020B0503020204020204" pitchFamily="34" charset="-122"/>
                <a:cs typeface="Times New Roman" panose="02020603050405020304" pitchFamily="18" charset="0"/>
              </a:defRPr>
            </a:lvl1pPr>
          </a:lstStyle>
          <a:p>
            <a:r>
              <a:rPr lang="en-US" dirty="0"/>
              <a:t>Click to edit Master title style</a:t>
            </a:r>
          </a:p>
        </p:txBody>
      </p:sp>
      <p:pic>
        <p:nvPicPr>
          <p:cNvPr id="16" name="图片 2">
            <a:extLst>
              <a:ext uri="{FF2B5EF4-FFF2-40B4-BE49-F238E27FC236}">
                <a16:creationId xmlns="" xmlns:a16="http://schemas.microsoft.com/office/drawing/2014/main" id="{1D706AEC-AF91-0942-B735-0067194D19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18055" y="23090"/>
            <a:ext cx="912574" cy="914400"/>
          </a:xfrm>
          <a:prstGeom prst="rect">
            <a:avLst/>
          </a:prstGeom>
        </p:spPr>
      </p:pic>
      <p:sp>
        <p:nvSpPr>
          <p:cNvPr id="17" name="矩形 8">
            <a:extLst>
              <a:ext uri="{FF2B5EF4-FFF2-40B4-BE49-F238E27FC236}">
                <a16:creationId xmlns="" xmlns:a16="http://schemas.microsoft.com/office/drawing/2014/main" id="{C159B2FA-360C-B144-8371-E0BB4133E22A}"/>
              </a:ext>
            </a:extLst>
          </p:cNvPr>
          <p:cNvSpPr/>
          <p:nvPr userDrawn="1"/>
        </p:nvSpPr>
        <p:spPr>
          <a:xfrm>
            <a:off x="443829" y="4059804"/>
            <a:ext cx="8686800" cy="100583"/>
          </a:xfrm>
          <a:prstGeom prst="rect">
            <a:avLst/>
          </a:prstGeom>
          <a:gradFill flip="none" rotWithShape="1">
            <a:gsLst>
              <a:gs pos="76000">
                <a:srgbClr val="5DE6F9"/>
              </a:gs>
              <a:gs pos="92000">
                <a:srgbClr val="FFFFFF"/>
              </a:gs>
            </a:gsLst>
            <a:lin ang="0" scaled="1"/>
            <a:tileRect/>
          </a:gra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矩形 8">
            <a:extLst>
              <a:ext uri="{FF2B5EF4-FFF2-40B4-BE49-F238E27FC236}">
                <a16:creationId xmlns="" xmlns:a16="http://schemas.microsoft.com/office/drawing/2014/main" id="{93B259C8-EF7D-6B4D-9A58-03E8453FD850}"/>
              </a:ext>
            </a:extLst>
          </p:cNvPr>
          <p:cNvSpPr/>
          <p:nvPr userDrawn="1"/>
        </p:nvSpPr>
        <p:spPr>
          <a:xfrm>
            <a:off x="457200" y="2161672"/>
            <a:ext cx="8686800" cy="100583"/>
          </a:xfrm>
          <a:prstGeom prst="rect">
            <a:avLst/>
          </a:prstGeom>
          <a:gradFill flip="none" rotWithShape="1">
            <a:gsLst>
              <a:gs pos="76000">
                <a:srgbClr val="5DE6F9"/>
              </a:gs>
              <a:gs pos="92000">
                <a:srgbClr val="FFFFFF"/>
              </a:gs>
            </a:gsLst>
            <a:lin ang="0" scaled="1"/>
            <a:tileRect/>
          </a:gra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a:extLst>
              <a:ext uri="{FF2B5EF4-FFF2-40B4-BE49-F238E27FC236}">
                <a16:creationId xmlns="" xmlns:a16="http://schemas.microsoft.com/office/drawing/2014/main" id="{A7C9B0C4-10FF-024F-A81F-CDB9FC150FEE}"/>
              </a:ext>
            </a:extLst>
          </p:cNvPr>
          <p:cNvSpPr/>
          <p:nvPr userDrawn="1"/>
        </p:nvSpPr>
        <p:spPr>
          <a:xfrm>
            <a:off x="0" y="6629400"/>
            <a:ext cx="9144000" cy="2286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0" name="Date Placeholder 3">
            <a:extLst>
              <a:ext uri="{FF2B5EF4-FFF2-40B4-BE49-F238E27FC236}">
                <a16:creationId xmlns="" xmlns:a16="http://schemas.microsoft.com/office/drawing/2014/main" id="{49B34429-3577-4149-A54C-D9356A8977FB}"/>
              </a:ext>
            </a:extLst>
          </p:cNvPr>
          <p:cNvSpPr>
            <a:spLocks noGrp="1"/>
          </p:cNvSpPr>
          <p:nvPr>
            <p:ph type="dt" sz="half" idx="10"/>
          </p:nvPr>
        </p:nvSpPr>
        <p:spPr>
          <a:xfrm>
            <a:off x="152400" y="6629400"/>
            <a:ext cx="2133600" cy="228600"/>
          </a:xfrm>
        </p:spPr>
        <p:txBody>
          <a:bodyPr anchor="ctr"/>
          <a:lstStyle>
            <a:lvl1pPr>
              <a:defRPr sz="1400">
                <a:solidFill>
                  <a:srgbClr val="FFFF00"/>
                </a:solidFill>
                <a:latin typeface="Times New Roman" panose="02020603050405020304" pitchFamily="18" charset="0"/>
                <a:cs typeface="Times New Roman" panose="02020603050405020304" pitchFamily="18" charset="0"/>
              </a:defRPr>
            </a:lvl1pPr>
          </a:lstStyle>
          <a:p>
            <a:r>
              <a:rPr lang="en-US" altLang="zh-CN"/>
              <a:t>2022-08-11</a:t>
            </a:r>
            <a:endParaRPr lang="zh-CN" altLang="en-US" dirty="0"/>
          </a:p>
        </p:txBody>
      </p:sp>
      <p:sp>
        <p:nvSpPr>
          <p:cNvPr id="21" name="Footer Placeholder 4">
            <a:extLst>
              <a:ext uri="{FF2B5EF4-FFF2-40B4-BE49-F238E27FC236}">
                <a16:creationId xmlns="" xmlns:a16="http://schemas.microsoft.com/office/drawing/2014/main" id="{4E06BB7E-5FB4-AD42-A48F-5526B9065A67}"/>
              </a:ext>
            </a:extLst>
          </p:cNvPr>
          <p:cNvSpPr>
            <a:spLocks noGrp="1"/>
          </p:cNvSpPr>
          <p:nvPr>
            <p:ph type="ftr" sz="quarter" idx="11"/>
          </p:nvPr>
        </p:nvSpPr>
        <p:spPr>
          <a:xfrm>
            <a:off x="2807804" y="6637090"/>
            <a:ext cx="3528000" cy="228600"/>
          </a:xfrm>
        </p:spPr>
        <p:txBody>
          <a:bodyPr/>
          <a:lstStyle>
            <a:lvl1pPr>
              <a:defRPr sz="1400">
                <a:solidFill>
                  <a:srgbClr val="FFFF00"/>
                </a:solidFill>
              </a:defRPr>
            </a:lvl1p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22" name="Slide Number Placeholder 5">
            <a:extLst>
              <a:ext uri="{FF2B5EF4-FFF2-40B4-BE49-F238E27FC236}">
                <a16:creationId xmlns="" xmlns:a16="http://schemas.microsoft.com/office/drawing/2014/main" id="{DF708ED7-C121-8B4C-A757-446414D61CEA}"/>
              </a:ext>
            </a:extLst>
          </p:cNvPr>
          <p:cNvSpPr>
            <a:spLocks noGrp="1"/>
          </p:cNvSpPr>
          <p:nvPr>
            <p:ph type="sldNum" sz="quarter" idx="12"/>
          </p:nvPr>
        </p:nvSpPr>
        <p:spPr>
          <a:xfrm>
            <a:off x="6858000" y="6629400"/>
            <a:ext cx="2133600" cy="228600"/>
          </a:xfrm>
        </p:spPr>
        <p:txBody>
          <a:bodyPr anchor="ctr"/>
          <a:lstStyle>
            <a:lvl1pPr>
              <a:defRPr lang="zh-CN" altLang="en-US" sz="1400" kern="1200" smtClean="0">
                <a:solidFill>
                  <a:srgbClr val="FFFF00"/>
                </a:solidFill>
                <a:latin typeface="Times New Roman" panose="02020603050405020304" pitchFamily="18" charset="0"/>
                <a:ea typeface="宋体" pitchFamily="2" charset="-122"/>
                <a:cs typeface="Times New Roman" panose="02020603050405020304" pitchFamily="18" charset="0"/>
              </a:defRPr>
            </a:lvl1pPr>
          </a:lstStyle>
          <a:p>
            <a:fld id="{544A5C6C-F315-4E99-B6A8-F0F90911BB40}" type="slidenum">
              <a:rPr lang="en-US" smtClean="0"/>
              <a:pPr/>
              <a:t>‹#›</a:t>
            </a:fld>
            <a:endParaRPr lang="en-US" dirty="0"/>
          </a:p>
        </p:txBody>
      </p:sp>
    </p:spTree>
    <p:extLst>
      <p:ext uri="{BB962C8B-B14F-4D97-AF65-F5344CB8AC3E}">
        <p14:creationId xmlns:p14="http://schemas.microsoft.com/office/powerpoint/2010/main" val="613204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10" name="Rectangle 9"/>
          <p:cNvSpPr/>
          <p:nvPr userDrawn="1"/>
        </p:nvSpPr>
        <p:spPr>
          <a:xfrm>
            <a:off x="0" y="6629400"/>
            <a:ext cx="9144000" cy="2286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 name="Title 1"/>
          <p:cNvSpPr>
            <a:spLocks noGrp="1"/>
          </p:cNvSpPr>
          <p:nvPr>
            <p:ph type="title"/>
          </p:nvPr>
        </p:nvSpPr>
        <p:spPr>
          <a:xfrm>
            <a:off x="457200" y="286325"/>
            <a:ext cx="7968852" cy="621792"/>
          </a:xfrm>
        </p:spPr>
        <p:txBody>
          <a:bodyPr>
            <a:normAutofit/>
          </a:bodyPr>
          <a:lstStyle>
            <a:lvl1pPr algn="l">
              <a:defRPr sz="3400" b="1">
                <a:solidFill>
                  <a:schemeClr val="accent5">
                    <a:lumMod val="50000"/>
                  </a:schemeClr>
                </a:solidFill>
                <a:latin typeface="Times New Roman" panose="02020603050405020304" pitchFamily="18" charset="0"/>
                <a:ea typeface="微软雅黑" pitchFamily="34" charset="-122"/>
                <a:cs typeface="Times New Roman" panose="02020603050405020304" pitchFamily="18" charset="0"/>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457200" y="1194788"/>
            <a:ext cx="8382000" cy="5358412"/>
          </a:xfrm>
        </p:spPr>
        <p:txBody>
          <a:bodyPr>
            <a:normAutofit/>
          </a:bodyPr>
          <a:lstStyle>
            <a:lvl1pPr>
              <a:defRPr sz="3200">
                <a:latin typeface="Times New Roman" panose="02020603050405020304" pitchFamily="18" charset="0"/>
                <a:ea typeface="微软雅黑" pitchFamily="34" charset="-122"/>
                <a:cs typeface="Times New Roman" panose="02020603050405020304" pitchFamily="18" charset="0"/>
              </a:defRPr>
            </a:lvl1pPr>
            <a:lvl2pPr marL="685800" indent="-228600">
              <a:buSzPct val="100000"/>
              <a:buFont typeface="System Font Regular"/>
              <a:buChar char="−"/>
              <a:defRPr sz="2800">
                <a:latin typeface="Times New Roman" panose="02020603050405020304" pitchFamily="18" charset="0"/>
                <a:ea typeface="微软雅黑" pitchFamily="34" charset="-122"/>
                <a:cs typeface="Times New Roman" panose="02020603050405020304" pitchFamily="18" charset="0"/>
              </a:defRPr>
            </a:lvl2pPr>
            <a:lvl3pPr marL="1143000" indent="-228600">
              <a:buFont typeface="Wingdings" pitchFamily="2" charset="2"/>
              <a:buChar char="§"/>
              <a:defRPr sz="2400">
                <a:latin typeface="Times New Roman" panose="02020603050405020304" pitchFamily="18" charset="0"/>
                <a:ea typeface="微软雅黑" pitchFamily="34" charset="-122"/>
                <a:cs typeface="Times New Roman" panose="02020603050405020304" pitchFamily="18" charset="0"/>
              </a:defRPr>
            </a:lvl3pPr>
            <a:lvl4pPr marL="1600200" indent="-228600">
              <a:buSzPct val="50000"/>
              <a:buFont typeface="Wingdings" pitchFamily="2" charset="2"/>
              <a:buChar char="q"/>
              <a:defRPr sz="2000">
                <a:latin typeface="Times New Roman" panose="02020603050405020304" pitchFamily="18" charset="0"/>
                <a:ea typeface="微软雅黑" pitchFamily="34" charset="-122"/>
                <a:cs typeface="Times New Roman" panose="02020603050405020304" pitchFamily="18" charset="0"/>
              </a:defRPr>
            </a:lvl4pPr>
            <a:lvl5pPr marL="2057400" indent="-228600">
              <a:buSzPct val="70000"/>
              <a:buFont typeface="Courier New" panose="02070309020205020404" pitchFamily="49" charset="0"/>
              <a:buChar char="o"/>
              <a:defRPr sz="2000">
                <a:latin typeface="Times New Roman" panose="02020603050405020304" pitchFamily="18" charset="0"/>
                <a:ea typeface="微软雅黑" pitchFamily="34" charset="-122"/>
                <a:cs typeface="Times New Roman" panose="02020603050405020304" pitchFamily="18" charset="0"/>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Date Placeholder 3"/>
          <p:cNvSpPr>
            <a:spLocks noGrp="1"/>
          </p:cNvSpPr>
          <p:nvPr>
            <p:ph type="dt" sz="half" idx="10"/>
          </p:nvPr>
        </p:nvSpPr>
        <p:spPr>
          <a:xfrm>
            <a:off x="152400" y="6629400"/>
            <a:ext cx="2133600" cy="228600"/>
          </a:xfrm>
        </p:spPr>
        <p:txBody>
          <a:bodyPr anchor="ctr"/>
          <a:lstStyle>
            <a:lvl1pPr>
              <a:defRPr sz="1400">
                <a:solidFill>
                  <a:srgbClr val="FFFF00"/>
                </a:solidFill>
                <a:latin typeface="Times New Roman" panose="02020603050405020304" pitchFamily="18" charset="0"/>
                <a:cs typeface="Times New Roman" panose="02020603050405020304" pitchFamily="18" charset="0"/>
              </a:defRPr>
            </a:lvl1pPr>
          </a:lstStyle>
          <a:p>
            <a:r>
              <a:rPr lang="en-US" altLang="zh-CN"/>
              <a:t>2022-08-11</a:t>
            </a:r>
            <a:endParaRPr lang="zh-CN" altLang="en-US" dirty="0"/>
          </a:p>
        </p:txBody>
      </p:sp>
      <p:sp>
        <p:nvSpPr>
          <p:cNvPr id="5" name="Footer Placeholder 4"/>
          <p:cNvSpPr>
            <a:spLocks noGrp="1"/>
          </p:cNvSpPr>
          <p:nvPr>
            <p:ph type="ftr" sz="quarter" idx="11"/>
          </p:nvPr>
        </p:nvSpPr>
        <p:spPr>
          <a:xfrm>
            <a:off x="2807804" y="6637090"/>
            <a:ext cx="3528000" cy="228600"/>
          </a:xfrm>
        </p:spPr>
        <p:txBody>
          <a:bodyPr/>
          <a:lstStyle>
            <a:lvl1pPr>
              <a:defRPr sz="1400">
                <a:solidFill>
                  <a:srgbClr val="FFFF00"/>
                </a:solidFill>
              </a:defRPr>
            </a:lvl1p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p:cNvSpPr>
            <a:spLocks noGrp="1"/>
          </p:cNvSpPr>
          <p:nvPr>
            <p:ph type="sldNum" sz="quarter" idx="12"/>
          </p:nvPr>
        </p:nvSpPr>
        <p:spPr>
          <a:xfrm>
            <a:off x="6858000" y="6629400"/>
            <a:ext cx="2133600" cy="228600"/>
          </a:xfrm>
        </p:spPr>
        <p:txBody>
          <a:bodyPr anchor="ctr"/>
          <a:lstStyle>
            <a:lvl1pPr>
              <a:defRPr lang="zh-CN" altLang="en-US" sz="1400" kern="1200" smtClean="0">
                <a:solidFill>
                  <a:srgbClr val="FFFF00"/>
                </a:solidFill>
                <a:latin typeface="Times New Roman" panose="02020603050405020304" pitchFamily="18" charset="0"/>
                <a:ea typeface="宋体" pitchFamily="2" charset="-122"/>
                <a:cs typeface="Times New Roman" panose="02020603050405020304" pitchFamily="18" charset="0"/>
              </a:defRPr>
            </a:lvl1pPr>
          </a:lstStyle>
          <a:p>
            <a:fld id="{544A5C6C-F315-4E99-B6A8-F0F90911BB40}" type="slidenum">
              <a:rPr lang="en-US" smtClean="0"/>
              <a:pPr/>
              <a:t>‹#›</a:t>
            </a:fld>
            <a:endParaRPr lang="en-US" dirty="0"/>
          </a:p>
        </p:txBody>
      </p:sp>
      <p:sp>
        <p:nvSpPr>
          <p:cNvPr id="8" name="矩形 8"/>
          <p:cNvSpPr/>
          <p:nvPr userDrawn="1"/>
        </p:nvSpPr>
        <p:spPr>
          <a:xfrm>
            <a:off x="457200" y="947929"/>
            <a:ext cx="8686800" cy="100583"/>
          </a:xfrm>
          <a:prstGeom prst="rect">
            <a:avLst/>
          </a:prstGeom>
          <a:gradFill flip="none" rotWithShape="1">
            <a:gsLst>
              <a:gs pos="76000">
                <a:srgbClr val="5DE6F9"/>
              </a:gs>
              <a:gs pos="92000">
                <a:srgbClr val="FFFFFF"/>
              </a:gs>
            </a:gsLst>
            <a:lin ang="0" scaled="1"/>
            <a:tileRect/>
          </a:gra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1" name="Group 4"/>
          <p:cNvGrpSpPr>
            <a:grpSpLocks/>
          </p:cNvGrpSpPr>
          <p:nvPr userDrawn="1"/>
        </p:nvGrpSpPr>
        <p:grpSpPr bwMode="auto">
          <a:xfrm>
            <a:off x="0" y="-1587"/>
            <a:ext cx="9144000" cy="387351"/>
            <a:chOff x="0" y="84"/>
            <a:chExt cx="5760" cy="244"/>
          </a:xfrm>
        </p:grpSpPr>
        <p:sp>
          <p:nvSpPr>
            <p:cNvPr id="12" name="Rectangle 5"/>
            <p:cNvSpPr>
              <a:spLocks noChangeArrowheads="1"/>
            </p:cNvSpPr>
            <p:nvPr/>
          </p:nvSpPr>
          <p:spPr bwMode="auto">
            <a:xfrm>
              <a:off x="0" y="84"/>
              <a:ext cx="240" cy="242"/>
            </a:xfrm>
            <a:prstGeom prst="rect">
              <a:avLst/>
            </a:prstGeom>
            <a:gradFill rotWithShape="0">
              <a:gsLst>
                <a:gs pos="18000">
                  <a:schemeClr val="accent5">
                    <a:lumMod val="60000"/>
                    <a:lumOff val="40000"/>
                  </a:schemeClr>
                </a:gs>
                <a:gs pos="100000">
                  <a:schemeClr val="bg1"/>
                </a:gs>
              </a:gsLst>
              <a:lin ang="0" scaled="0"/>
            </a:gradFill>
            <a:ln w="9525">
              <a:noFill/>
              <a:miter lim="800000"/>
              <a:headEnd/>
              <a:tailEnd/>
            </a:ln>
            <a:effectLst/>
          </p:spPr>
          <p:txBody>
            <a:bodyPr wrap="none" anchor="ctr"/>
            <a:lstStyle/>
            <a:p>
              <a:pPr algn="ctr"/>
              <a:endParaRPr lang="zh-CN" sz="2400">
                <a:latin typeface="Times New Roman" charset="0"/>
              </a:endParaRPr>
            </a:p>
          </p:txBody>
        </p:sp>
        <p:sp>
          <p:nvSpPr>
            <p:cNvPr id="13" name="Rectangle 6"/>
            <p:cNvSpPr>
              <a:spLocks noChangeArrowheads="1"/>
            </p:cNvSpPr>
            <p:nvPr/>
          </p:nvSpPr>
          <p:spPr bwMode="auto">
            <a:xfrm>
              <a:off x="260" y="85"/>
              <a:ext cx="5500" cy="161"/>
            </a:xfrm>
            <a:prstGeom prst="rect">
              <a:avLst/>
            </a:prstGeom>
            <a:gradFill flip="none" rotWithShape="1">
              <a:gsLst>
                <a:gs pos="34000">
                  <a:schemeClr val="accent5">
                    <a:lumMod val="50000"/>
                  </a:schemeClr>
                </a:gs>
                <a:gs pos="88000">
                  <a:srgbClr val="FFFFFF"/>
                </a:gs>
              </a:gsLst>
              <a:lin ang="0" scaled="1"/>
              <a:tileRect/>
            </a:gradFill>
            <a:ln w="9525">
              <a:noFill/>
              <a:miter lim="800000"/>
              <a:headEnd/>
              <a:tailEnd/>
            </a:ln>
          </p:spPr>
          <p:txBody>
            <a:bodyPr/>
            <a:lstStyle/>
            <a:p>
              <a:endParaRPr lang="zh-CN" sz="2400" dirty="0">
                <a:ln>
                  <a:solidFill>
                    <a:srgbClr val="000000"/>
                  </a:solidFill>
                </a:ln>
                <a:solidFill>
                  <a:srgbClr val="000000"/>
                </a:solidFill>
                <a:latin typeface="Times New Roman" charset="0"/>
              </a:endParaRPr>
            </a:p>
          </p:txBody>
        </p:sp>
        <p:sp>
          <p:nvSpPr>
            <p:cNvPr id="14" name="Rectangle 7"/>
            <p:cNvSpPr>
              <a:spLocks noChangeArrowheads="1"/>
            </p:cNvSpPr>
            <p:nvPr/>
          </p:nvSpPr>
          <p:spPr bwMode="auto">
            <a:xfrm>
              <a:off x="235" y="85"/>
              <a:ext cx="81" cy="81"/>
            </a:xfrm>
            <a:prstGeom prst="rect">
              <a:avLst/>
            </a:prstGeom>
            <a:solidFill>
              <a:schemeClr val="accent5">
                <a:lumMod val="60000"/>
                <a:lumOff val="40000"/>
              </a:schemeClr>
            </a:solidFill>
            <a:ln w="9525">
              <a:noFill/>
              <a:miter lim="800000"/>
              <a:headEnd/>
              <a:tailEnd/>
            </a:ln>
          </p:spPr>
          <p:txBody>
            <a:bodyPr/>
            <a:lstStyle/>
            <a:p>
              <a:endParaRPr lang="zh-CN">
                <a:solidFill>
                  <a:schemeClr val="hlink"/>
                </a:solidFill>
              </a:endParaRPr>
            </a:p>
          </p:txBody>
        </p:sp>
        <p:sp>
          <p:nvSpPr>
            <p:cNvPr id="16" name="Rectangle 9"/>
            <p:cNvSpPr>
              <a:spLocks noChangeArrowheads="1"/>
            </p:cNvSpPr>
            <p:nvPr/>
          </p:nvSpPr>
          <p:spPr bwMode="auto">
            <a:xfrm>
              <a:off x="316" y="85"/>
              <a:ext cx="81" cy="81"/>
            </a:xfrm>
            <a:prstGeom prst="rect">
              <a:avLst/>
            </a:prstGeom>
            <a:solidFill>
              <a:schemeClr val="accent5">
                <a:lumMod val="75000"/>
              </a:schemeClr>
            </a:solidFill>
            <a:ln w="9525">
              <a:noFill/>
              <a:miter lim="800000"/>
              <a:headEnd/>
              <a:tailEnd/>
            </a:ln>
          </p:spPr>
          <p:txBody>
            <a:bodyPr/>
            <a:lstStyle/>
            <a:p>
              <a:endParaRPr lang="zh-CN">
                <a:solidFill>
                  <a:schemeClr val="accent2"/>
                </a:solidFill>
              </a:endParaRPr>
            </a:p>
          </p:txBody>
        </p:sp>
        <p:sp>
          <p:nvSpPr>
            <p:cNvPr id="17" name="Rectangle 10"/>
            <p:cNvSpPr>
              <a:spLocks noChangeArrowheads="1"/>
            </p:cNvSpPr>
            <p:nvPr/>
          </p:nvSpPr>
          <p:spPr bwMode="auto">
            <a:xfrm>
              <a:off x="156" y="167"/>
              <a:ext cx="80" cy="81"/>
            </a:xfrm>
            <a:prstGeom prst="rect">
              <a:avLst/>
            </a:prstGeom>
            <a:solidFill>
              <a:schemeClr val="accent5">
                <a:lumMod val="60000"/>
                <a:lumOff val="40000"/>
              </a:schemeClr>
            </a:solidFill>
            <a:ln w="9525">
              <a:noFill/>
              <a:miter lim="800000"/>
              <a:headEnd/>
              <a:tailEnd/>
            </a:ln>
          </p:spPr>
          <p:txBody>
            <a:bodyPr/>
            <a:lstStyle/>
            <a:p>
              <a:endParaRPr lang="zh-CN">
                <a:solidFill>
                  <a:schemeClr val="hlink"/>
                </a:solidFill>
              </a:endParaRPr>
            </a:p>
          </p:txBody>
        </p:sp>
        <p:sp>
          <p:nvSpPr>
            <p:cNvPr id="18" name="Rectangle 11"/>
            <p:cNvSpPr>
              <a:spLocks noChangeArrowheads="1"/>
            </p:cNvSpPr>
            <p:nvPr/>
          </p:nvSpPr>
          <p:spPr bwMode="auto">
            <a:xfrm>
              <a:off x="74" y="84"/>
              <a:ext cx="81" cy="81"/>
            </a:xfrm>
            <a:prstGeom prst="rect">
              <a:avLst/>
            </a:prstGeom>
            <a:solidFill>
              <a:schemeClr val="accent5">
                <a:lumMod val="50000"/>
              </a:schemeClr>
            </a:solidFill>
            <a:ln w="9525">
              <a:noFill/>
              <a:miter lim="800000"/>
              <a:headEnd/>
              <a:tailEnd/>
            </a:ln>
          </p:spPr>
          <p:txBody>
            <a:bodyPr/>
            <a:lstStyle/>
            <a:p>
              <a:endParaRPr lang="zh-CN" sz="2400">
                <a:latin typeface="Times New Roman" charset="0"/>
              </a:endParaRPr>
            </a:p>
          </p:txBody>
        </p:sp>
        <p:sp>
          <p:nvSpPr>
            <p:cNvPr id="19" name="Rectangle 12"/>
            <p:cNvSpPr>
              <a:spLocks noChangeArrowheads="1"/>
            </p:cNvSpPr>
            <p:nvPr/>
          </p:nvSpPr>
          <p:spPr bwMode="auto">
            <a:xfrm>
              <a:off x="235" y="166"/>
              <a:ext cx="81" cy="81"/>
            </a:xfrm>
            <a:prstGeom prst="rect">
              <a:avLst/>
            </a:prstGeom>
            <a:solidFill>
              <a:schemeClr val="accent5">
                <a:lumMod val="75000"/>
              </a:schemeClr>
            </a:solidFill>
            <a:ln w="9525">
              <a:noFill/>
              <a:miter lim="800000"/>
              <a:headEnd/>
              <a:tailEnd/>
            </a:ln>
          </p:spPr>
          <p:txBody>
            <a:bodyPr/>
            <a:lstStyle/>
            <a:p>
              <a:endParaRPr lang="zh-CN">
                <a:solidFill>
                  <a:schemeClr val="accent2"/>
                </a:solidFill>
              </a:endParaRPr>
            </a:p>
          </p:txBody>
        </p:sp>
        <p:sp>
          <p:nvSpPr>
            <p:cNvPr id="20" name="Rectangle 13"/>
            <p:cNvSpPr>
              <a:spLocks noChangeArrowheads="1"/>
            </p:cNvSpPr>
            <p:nvPr userDrawn="1"/>
          </p:nvSpPr>
          <p:spPr bwMode="auto">
            <a:xfrm>
              <a:off x="156" y="248"/>
              <a:ext cx="80" cy="80"/>
            </a:xfrm>
            <a:prstGeom prst="rect">
              <a:avLst/>
            </a:prstGeom>
            <a:solidFill>
              <a:schemeClr val="accent5">
                <a:lumMod val="75000"/>
              </a:schemeClr>
            </a:solidFill>
            <a:ln w="9525">
              <a:noFill/>
              <a:miter lim="800000"/>
              <a:headEnd/>
              <a:tailEnd/>
            </a:ln>
          </p:spPr>
          <p:txBody>
            <a:bodyPr/>
            <a:lstStyle/>
            <a:p>
              <a:endParaRPr lang="zh-CN">
                <a:solidFill>
                  <a:schemeClr val="accent2"/>
                </a:solidFill>
              </a:endParaRPr>
            </a:p>
          </p:txBody>
        </p:sp>
      </p:grpSp>
      <p:pic>
        <p:nvPicPr>
          <p:cNvPr id="9" name="图片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18055" y="23090"/>
            <a:ext cx="912574" cy="914400"/>
          </a:xfrm>
          <a:prstGeom prst="rect">
            <a:avLst/>
          </a:prstGeom>
        </p:spPr>
      </p:pic>
    </p:spTree>
    <p:extLst>
      <p:ext uri="{BB962C8B-B14F-4D97-AF65-F5344CB8AC3E}">
        <p14:creationId xmlns:p14="http://schemas.microsoft.com/office/powerpoint/2010/main" val="1889280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3829" y="2225457"/>
            <a:ext cx="8160619" cy="1820854"/>
          </a:xfrm>
        </p:spPr>
        <p:txBody>
          <a:bodyPr anchor="b"/>
          <a:lstStyle>
            <a:lvl1pPr algn="ctr">
              <a:defRPr sz="5400">
                <a:latin typeface="Microsoft YaHei" panose="020B0503020204020204" pitchFamily="34" charset="-122"/>
                <a:ea typeface="Microsoft YaHei" panose="020B0503020204020204" pitchFamily="34" charset="-122"/>
                <a:cs typeface="Times New Roman" panose="02020603050405020304" pitchFamily="18" charset="0"/>
              </a:defRPr>
            </a:lvl1pPr>
          </a:lstStyle>
          <a:p>
            <a:r>
              <a:rPr lang="en-US"/>
              <a:t>Click to edit Master title style</a:t>
            </a:r>
            <a:endParaRPr lang="en-US" dirty="0"/>
          </a:p>
        </p:txBody>
      </p:sp>
      <p:pic>
        <p:nvPicPr>
          <p:cNvPr id="16" name="图片 2">
            <a:extLst>
              <a:ext uri="{FF2B5EF4-FFF2-40B4-BE49-F238E27FC236}">
                <a16:creationId xmlns="" xmlns:a16="http://schemas.microsoft.com/office/drawing/2014/main" id="{1D706AEC-AF91-0942-B735-0067194D19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18055" y="23090"/>
            <a:ext cx="912574" cy="914400"/>
          </a:xfrm>
          <a:prstGeom prst="rect">
            <a:avLst/>
          </a:prstGeom>
        </p:spPr>
      </p:pic>
      <p:sp>
        <p:nvSpPr>
          <p:cNvPr id="17" name="矩形 8">
            <a:extLst>
              <a:ext uri="{FF2B5EF4-FFF2-40B4-BE49-F238E27FC236}">
                <a16:creationId xmlns="" xmlns:a16="http://schemas.microsoft.com/office/drawing/2014/main" id="{C159B2FA-360C-B144-8371-E0BB4133E22A}"/>
              </a:ext>
            </a:extLst>
          </p:cNvPr>
          <p:cNvSpPr/>
          <p:nvPr userDrawn="1"/>
        </p:nvSpPr>
        <p:spPr>
          <a:xfrm>
            <a:off x="443829" y="4059804"/>
            <a:ext cx="8686800" cy="100583"/>
          </a:xfrm>
          <a:prstGeom prst="rect">
            <a:avLst/>
          </a:prstGeom>
          <a:gradFill flip="none" rotWithShape="1">
            <a:gsLst>
              <a:gs pos="76000">
                <a:srgbClr val="5DE6F9"/>
              </a:gs>
              <a:gs pos="92000">
                <a:srgbClr val="FFFFFF"/>
              </a:gs>
            </a:gsLst>
            <a:lin ang="0" scaled="1"/>
            <a:tileRect/>
          </a:gra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矩形 8">
            <a:extLst>
              <a:ext uri="{FF2B5EF4-FFF2-40B4-BE49-F238E27FC236}">
                <a16:creationId xmlns="" xmlns:a16="http://schemas.microsoft.com/office/drawing/2014/main" id="{93B259C8-EF7D-6B4D-9A58-03E8453FD850}"/>
              </a:ext>
            </a:extLst>
          </p:cNvPr>
          <p:cNvSpPr/>
          <p:nvPr userDrawn="1"/>
        </p:nvSpPr>
        <p:spPr>
          <a:xfrm>
            <a:off x="457200" y="2161672"/>
            <a:ext cx="8686800" cy="100583"/>
          </a:xfrm>
          <a:prstGeom prst="rect">
            <a:avLst/>
          </a:prstGeom>
          <a:gradFill flip="none" rotWithShape="1">
            <a:gsLst>
              <a:gs pos="76000">
                <a:srgbClr val="5DE6F9"/>
              </a:gs>
              <a:gs pos="92000">
                <a:srgbClr val="FFFFFF"/>
              </a:gs>
            </a:gsLst>
            <a:lin ang="0" scaled="1"/>
            <a:tileRect/>
          </a:gra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a:extLst>
              <a:ext uri="{FF2B5EF4-FFF2-40B4-BE49-F238E27FC236}">
                <a16:creationId xmlns="" xmlns:a16="http://schemas.microsoft.com/office/drawing/2014/main" id="{A7C9B0C4-10FF-024F-A81F-CDB9FC150FEE}"/>
              </a:ext>
            </a:extLst>
          </p:cNvPr>
          <p:cNvSpPr/>
          <p:nvPr userDrawn="1"/>
        </p:nvSpPr>
        <p:spPr>
          <a:xfrm>
            <a:off x="0" y="6629400"/>
            <a:ext cx="9144000" cy="2286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0" name="Date Placeholder 3">
            <a:extLst>
              <a:ext uri="{FF2B5EF4-FFF2-40B4-BE49-F238E27FC236}">
                <a16:creationId xmlns="" xmlns:a16="http://schemas.microsoft.com/office/drawing/2014/main" id="{49B34429-3577-4149-A54C-D9356A8977FB}"/>
              </a:ext>
            </a:extLst>
          </p:cNvPr>
          <p:cNvSpPr>
            <a:spLocks noGrp="1"/>
          </p:cNvSpPr>
          <p:nvPr>
            <p:ph type="dt" sz="half" idx="10"/>
          </p:nvPr>
        </p:nvSpPr>
        <p:spPr>
          <a:xfrm>
            <a:off x="152400" y="6629400"/>
            <a:ext cx="2133600" cy="228600"/>
          </a:xfrm>
        </p:spPr>
        <p:txBody>
          <a:bodyPr anchor="ctr"/>
          <a:lstStyle>
            <a:lvl1pPr>
              <a:defRPr sz="1400">
                <a:solidFill>
                  <a:srgbClr val="FFFF00"/>
                </a:solidFill>
                <a:latin typeface="Times New Roman" panose="02020603050405020304" pitchFamily="18" charset="0"/>
                <a:cs typeface="Times New Roman" panose="02020603050405020304" pitchFamily="18" charset="0"/>
              </a:defRPr>
            </a:lvl1pPr>
          </a:lstStyle>
          <a:p>
            <a:r>
              <a:rPr lang="en-US" altLang="zh-CN"/>
              <a:t>2022-08-11</a:t>
            </a:r>
            <a:endParaRPr lang="zh-CN" altLang="en-US" dirty="0"/>
          </a:p>
        </p:txBody>
      </p:sp>
      <p:sp>
        <p:nvSpPr>
          <p:cNvPr id="21" name="Footer Placeholder 4">
            <a:extLst>
              <a:ext uri="{FF2B5EF4-FFF2-40B4-BE49-F238E27FC236}">
                <a16:creationId xmlns="" xmlns:a16="http://schemas.microsoft.com/office/drawing/2014/main" id="{4E06BB7E-5FB4-AD42-A48F-5526B9065A67}"/>
              </a:ext>
            </a:extLst>
          </p:cNvPr>
          <p:cNvSpPr>
            <a:spLocks noGrp="1"/>
          </p:cNvSpPr>
          <p:nvPr>
            <p:ph type="ftr" sz="quarter" idx="11"/>
          </p:nvPr>
        </p:nvSpPr>
        <p:spPr>
          <a:xfrm>
            <a:off x="2807804" y="6637090"/>
            <a:ext cx="3528000" cy="228600"/>
          </a:xfrm>
        </p:spPr>
        <p:txBody>
          <a:bodyPr/>
          <a:lstStyle>
            <a:lvl1pPr>
              <a:defRPr sz="1400">
                <a:solidFill>
                  <a:srgbClr val="FFFF00"/>
                </a:solidFill>
              </a:defRPr>
            </a:lvl1p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22" name="Slide Number Placeholder 5">
            <a:extLst>
              <a:ext uri="{FF2B5EF4-FFF2-40B4-BE49-F238E27FC236}">
                <a16:creationId xmlns="" xmlns:a16="http://schemas.microsoft.com/office/drawing/2014/main" id="{DF708ED7-C121-8B4C-A757-446414D61CEA}"/>
              </a:ext>
            </a:extLst>
          </p:cNvPr>
          <p:cNvSpPr>
            <a:spLocks noGrp="1"/>
          </p:cNvSpPr>
          <p:nvPr>
            <p:ph type="sldNum" sz="quarter" idx="12"/>
          </p:nvPr>
        </p:nvSpPr>
        <p:spPr>
          <a:xfrm>
            <a:off x="6858000" y="6629400"/>
            <a:ext cx="2133600" cy="228600"/>
          </a:xfrm>
        </p:spPr>
        <p:txBody>
          <a:bodyPr anchor="ctr"/>
          <a:lstStyle>
            <a:lvl1pPr>
              <a:defRPr lang="zh-CN" altLang="en-US" sz="1400" kern="1200" smtClean="0">
                <a:solidFill>
                  <a:srgbClr val="FFFF00"/>
                </a:solidFill>
                <a:latin typeface="Times New Roman" panose="02020603050405020304" pitchFamily="18" charset="0"/>
                <a:ea typeface="宋体" pitchFamily="2" charset="-122"/>
                <a:cs typeface="Times New Roman" panose="02020603050405020304" pitchFamily="18" charset="0"/>
              </a:defRPr>
            </a:lvl1pPr>
          </a:lstStyle>
          <a:p>
            <a:fld id="{544A5C6C-F315-4E99-B6A8-F0F90911BB40}" type="slidenum">
              <a:rPr lang="en-US" smtClean="0"/>
              <a:pPr/>
              <a:t>‹#›</a:t>
            </a:fld>
            <a:endParaRPr lang="en-US" dirty="0"/>
          </a:p>
        </p:txBody>
      </p:sp>
    </p:spTree>
    <p:extLst>
      <p:ext uri="{BB962C8B-B14F-4D97-AF65-F5344CB8AC3E}">
        <p14:creationId xmlns:p14="http://schemas.microsoft.com/office/powerpoint/2010/main" val="369800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2022-08-11</a:t>
            </a:r>
          </a:p>
        </p:txBody>
      </p:sp>
      <p:sp>
        <p:nvSpPr>
          <p:cNvPr id="5" name="Footer Placeholder 4"/>
          <p:cNvSpPr>
            <a:spLocks noGrp="1"/>
          </p:cNvSpPr>
          <p:nvPr>
            <p:ph type="ftr" sz="quarter" idx="11"/>
          </p:nvPr>
        </p:nvSpPr>
        <p:spPr/>
        <p:txBody>
          <a:bodyPr/>
          <a:lstStyle/>
          <a:p>
            <a:r>
              <a:rPr lang="en-US"/>
              <a:t>https://fengshan.seu-netsi.net</a:t>
            </a:r>
          </a:p>
        </p:txBody>
      </p:sp>
      <p:sp>
        <p:nvSpPr>
          <p:cNvPr id="6" name="Slide Number Placeholder 5"/>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2332163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2022-08-11</a:t>
            </a:r>
          </a:p>
        </p:txBody>
      </p:sp>
      <p:sp>
        <p:nvSpPr>
          <p:cNvPr id="5" name="Footer Placeholder 4"/>
          <p:cNvSpPr>
            <a:spLocks noGrp="1"/>
          </p:cNvSpPr>
          <p:nvPr>
            <p:ph type="ftr" sz="quarter" idx="11"/>
          </p:nvPr>
        </p:nvSpPr>
        <p:spPr/>
        <p:txBody>
          <a:bodyPr/>
          <a:lstStyle/>
          <a:p>
            <a:r>
              <a:rPr lang="en-US"/>
              <a:t>https://fengshan.seu-netsi.net</a:t>
            </a:r>
          </a:p>
        </p:txBody>
      </p:sp>
      <p:sp>
        <p:nvSpPr>
          <p:cNvPr id="6" name="Slide Number Placeholder 5"/>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2105320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2022-08-11</a:t>
            </a:r>
          </a:p>
        </p:txBody>
      </p:sp>
      <p:sp>
        <p:nvSpPr>
          <p:cNvPr id="5" name="Footer Placeholder 4"/>
          <p:cNvSpPr>
            <a:spLocks noGrp="1"/>
          </p:cNvSpPr>
          <p:nvPr>
            <p:ph type="ftr" sz="quarter" idx="11"/>
          </p:nvPr>
        </p:nvSpPr>
        <p:spPr/>
        <p:txBody>
          <a:bodyPr/>
          <a:lstStyle/>
          <a:p>
            <a:r>
              <a:rPr lang="en-US"/>
              <a:t>https://fengshan.seu-netsi.net</a:t>
            </a:r>
          </a:p>
        </p:txBody>
      </p:sp>
      <p:sp>
        <p:nvSpPr>
          <p:cNvPr id="6" name="Slide Number Placeholder 5"/>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2380802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2022-08-11</a:t>
            </a:r>
          </a:p>
        </p:txBody>
      </p:sp>
      <p:sp>
        <p:nvSpPr>
          <p:cNvPr id="6" name="Footer Placeholder 5"/>
          <p:cNvSpPr>
            <a:spLocks noGrp="1"/>
          </p:cNvSpPr>
          <p:nvPr>
            <p:ph type="ftr" sz="quarter" idx="11"/>
          </p:nvPr>
        </p:nvSpPr>
        <p:spPr/>
        <p:txBody>
          <a:bodyPr/>
          <a:lstStyle/>
          <a:p>
            <a:r>
              <a:rPr lang="en-US"/>
              <a:t>https://fengshan.seu-netsi.net</a:t>
            </a:r>
          </a:p>
        </p:txBody>
      </p:sp>
      <p:sp>
        <p:nvSpPr>
          <p:cNvPr id="7" name="Slide Number Placeholder 6"/>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4102673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2022-08-11</a:t>
            </a:r>
          </a:p>
        </p:txBody>
      </p:sp>
      <p:sp>
        <p:nvSpPr>
          <p:cNvPr id="8" name="Footer Placeholder 7"/>
          <p:cNvSpPr>
            <a:spLocks noGrp="1"/>
          </p:cNvSpPr>
          <p:nvPr>
            <p:ph type="ftr" sz="quarter" idx="11"/>
          </p:nvPr>
        </p:nvSpPr>
        <p:spPr/>
        <p:txBody>
          <a:bodyPr/>
          <a:lstStyle/>
          <a:p>
            <a:r>
              <a:rPr lang="en-US"/>
              <a:t>https://fengshan.seu-netsi.net</a:t>
            </a:r>
          </a:p>
        </p:txBody>
      </p:sp>
      <p:sp>
        <p:nvSpPr>
          <p:cNvPr id="9" name="Slide Number Placeholder 8"/>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393613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2022-08-11</a:t>
            </a:r>
          </a:p>
        </p:txBody>
      </p:sp>
      <p:sp>
        <p:nvSpPr>
          <p:cNvPr id="4" name="Footer Placeholder 3"/>
          <p:cNvSpPr>
            <a:spLocks noGrp="1"/>
          </p:cNvSpPr>
          <p:nvPr>
            <p:ph type="ftr" sz="quarter" idx="11"/>
          </p:nvPr>
        </p:nvSpPr>
        <p:spPr/>
        <p:txBody>
          <a:bodyPr/>
          <a:lstStyle/>
          <a:p>
            <a:r>
              <a:rPr lang="en-US"/>
              <a:t>https://fengshan.seu-netsi.net</a:t>
            </a:r>
          </a:p>
        </p:txBody>
      </p:sp>
      <p:sp>
        <p:nvSpPr>
          <p:cNvPr id="5" name="Slide Number Placeholder 4"/>
          <p:cNvSpPr>
            <a:spLocks noGrp="1"/>
          </p:cNvSpPr>
          <p:nvPr>
            <p:ph type="sldNum" sz="quarter" idx="12"/>
          </p:nvPr>
        </p:nvSpPr>
        <p:spPr/>
        <p:txBody>
          <a:bodyPr/>
          <a:lstStyle/>
          <a:p>
            <a:fld id="{455A9903-917F-8949-8BEE-92774C1883F7}" type="slidenum">
              <a:rPr lang="en-US" smtClean="0"/>
              <a:t>‹#›</a:t>
            </a:fld>
            <a:endParaRPr lang="en-US"/>
          </a:p>
        </p:txBody>
      </p:sp>
    </p:spTree>
    <p:extLst>
      <p:ext uri="{BB962C8B-B14F-4D97-AF65-F5344CB8AC3E}">
        <p14:creationId xmlns:p14="http://schemas.microsoft.com/office/powerpoint/2010/main" val="3905550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2022-08-11</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https://fengshan.seu-netsi.net</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A9903-917F-8949-8BEE-92774C1883F7}" type="slidenum">
              <a:rPr lang="en-US" smtClean="0"/>
              <a:t>‹#›</a:t>
            </a:fld>
            <a:endParaRPr lang="en-US"/>
          </a:p>
        </p:txBody>
      </p:sp>
    </p:spTree>
    <p:extLst>
      <p:ext uri="{BB962C8B-B14F-4D97-AF65-F5344CB8AC3E}">
        <p14:creationId xmlns:p14="http://schemas.microsoft.com/office/powerpoint/2010/main" val="1466449604"/>
      </p:ext>
    </p:extLst>
  </p:cSld>
  <p:clrMap bg1="lt1" tx1="dk1" bg2="lt2" tx2="dk2" accent1="accent1" accent2="accent2" accent3="accent3" accent4="accent4" accent5="accent5" accent6="accent6" hlink="hlink" folHlink="folHlink"/>
  <p:sldLayoutIdLst>
    <p:sldLayoutId id="2147483673" r:id="rId1"/>
    <p:sldLayoutId id="2147483672" r:id="rId2"/>
    <p:sldLayoutId id="2147483674"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gif"/><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springer.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elsevier.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EEB7EB6-4CD8-1840-8957-75FFB6B226F7}"/>
              </a:ext>
            </a:extLst>
          </p:cNvPr>
          <p:cNvSpPr>
            <a:spLocks noGrp="1"/>
          </p:cNvSpPr>
          <p:nvPr>
            <p:ph type="ctrTitle"/>
          </p:nvPr>
        </p:nvSpPr>
        <p:spPr>
          <a:xfrm>
            <a:off x="2306320" y="1828799"/>
            <a:ext cx="6685280" cy="2286001"/>
          </a:xfrm>
        </p:spPr>
        <p:txBody>
          <a:bodyPr>
            <a:normAutofit/>
          </a:bodyPr>
          <a:lstStyle/>
          <a:p>
            <a:r>
              <a:rPr lang="zh-CN" altLang="en-US" sz="4800" dirty="0" smtClean="0">
                <a:solidFill>
                  <a:prstClr val="white"/>
                </a:solidFill>
              </a:rPr>
              <a:t>无人机集群路径规划</a:t>
            </a:r>
            <a:r>
              <a:rPr lang="en-US" altLang="zh-Hans" sz="4800" dirty="0" smtClean="0">
                <a:solidFill>
                  <a:prstClr val="white"/>
                </a:solidFill>
              </a:rPr>
              <a:t/>
            </a:r>
            <a:br>
              <a:rPr lang="en-US" altLang="zh-Hans" sz="4800" dirty="0" smtClean="0">
                <a:solidFill>
                  <a:prstClr val="white"/>
                </a:solidFill>
              </a:rPr>
            </a:br>
            <a:r>
              <a:rPr lang="en-US" altLang="zh-CN" sz="3600" dirty="0">
                <a:solidFill>
                  <a:srgbClr val="FFFF00"/>
                </a:solidFill>
              </a:rPr>
              <a:t>Path planning of UAV cluster</a:t>
            </a:r>
            <a:endParaRPr lang="en-US" sz="6000" dirty="0"/>
          </a:p>
        </p:txBody>
      </p:sp>
      <p:sp>
        <p:nvSpPr>
          <p:cNvPr id="5" name="Subtitle 4">
            <a:extLst>
              <a:ext uri="{FF2B5EF4-FFF2-40B4-BE49-F238E27FC236}">
                <a16:creationId xmlns="" xmlns:a16="http://schemas.microsoft.com/office/drawing/2014/main" id="{5F4EB38D-B0FE-2942-876D-702C1DF19F30}"/>
              </a:ext>
            </a:extLst>
          </p:cNvPr>
          <p:cNvSpPr>
            <a:spLocks noGrp="1"/>
          </p:cNvSpPr>
          <p:nvPr>
            <p:ph type="subTitle" idx="1"/>
          </p:nvPr>
        </p:nvSpPr>
        <p:spPr>
          <a:xfrm>
            <a:off x="613458" y="4267200"/>
            <a:ext cx="8378142" cy="2029428"/>
          </a:xfrm>
        </p:spPr>
        <p:txBody>
          <a:bodyPr>
            <a:normAutofit/>
          </a:bodyPr>
          <a:lstStyle/>
          <a:p>
            <a:pPr lvl="0" algn="r"/>
            <a:r>
              <a:rPr lang="en-US" altLang="zh-CN" sz="2400" dirty="0" smtClean="0"/>
              <a:t> 71121139    </a:t>
            </a:r>
            <a:r>
              <a:rPr lang="zh-CN" altLang="en-US" sz="2400" dirty="0" smtClean="0">
                <a:ln w="10541" cmpd="sng">
                  <a:solidFill>
                    <a:srgbClr val="5AA2AE">
                      <a:lumMod val="50000"/>
                    </a:srgbClr>
                  </a:solidFill>
                  <a:prstDash val="solid"/>
                </a:ln>
                <a:solidFill>
                  <a:srgbClr val="5AA2AE">
                    <a:lumMod val="50000"/>
                  </a:srgbClr>
                </a:solidFill>
              </a:rPr>
              <a:t>孔晔</a:t>
            </a:r>
            <a:endParaRPr lang="en-US" altLang="zh-CN" sz="2400" dirty="0" smtClean="0">
              <a:ln w="10541" cmpd="sng">
                <a:solidFill>
                  <a:srgbClr val="5AA2AE">
                    <a:lumMod val="50000"/>
                  </a:srgbClr>
                </a:solidFill>
                <a:prstDash val="solid"/>
              </a:ln>
              <a:solidFill>
                <a:srgbClr val="5AA2AE">
                  <a:lumMod val="50000"/>
                </a:srgbClr>
              </a:solidFill>
            </a:endParaRPr>
          </a:p>
          <a:p>
            <a:pPr lvl="0" algn="r"/>
            <a:r>
              <a:rPr lang="en-US" altLang="zh-CN" sz="2400" dirty="0" smtClean="0"/>
              <a:t>09021232 </a:t>
            </a:r>
            <a:r>
              <a:rPr lang="zh-CN" altLang="en-US" sz="2400" dirty="0" smtClean="0">
                <a:ln w="10541" cmpd="sng">
                  <a:solidFill>
                    <a:srgbClr val="5AA2AE">
                      <a:lumMod val="50000"/>
                    </a:srgbClr>
                  </a:solidFill>
                  <a:prstDash val="solid"/>
                </a:ln>
                <a:solidFill>
                  <a:srgbClr val="5AA2AE">
                    <a:lumMod val="50000"/>
                  </a:srgbClr>
                </a:solidFill>
              </a:rPr>
              <a:t>薛沛林</a:t>
            </a:r>
            <a:endParaRPr lang="en-US" altLang="zh-CN" sz="2400" dirty="0" smtClean="0">
              <a:ln w="10541" cmpd="sng">
                <a:solidFill>
                  <a:srgbClr val="5AA2AE">
                    <a:lumMod val="50000"/>
                  </a:srgbClr>
                </a:solidFill>
                <a:prstDash val="solid"/>
              </a:ln>
              <a:solidFill>
                <a:srgbClr val="5AA2AE">
                  <a:lumMod val="50000"/>
                </a:srgbClr>
              </a:solidFill>
            </a:endParaRPr>
          </a:p>
          <a:p>
            <a:pPr lvl="0" algn="r"/>
            <a:r>
              <a:rPr lang="en-US" altLang="zh-CN" sz="2400" dirty="0" smtClean="0"/>
              <a:t>09021230 </a:t>
            </a:r>
            <a:r>
              <a:rPr lang="zh-CN" altLang="en-US" sz="2400" dirty="0" smtClean="0">
                <a:ln w="10541" cmpd="sng">
                  <a:solidFill>
                    <a:srgbClr val="5AA2AE">
                      <a:lumMod val="50000"/>
                    </a:srgbClr>
                  </a:solidFill>
                  <a:prstDash val="solid"/>
                </a:ln>
                <a:solidFill>
                  <a:srgbClr val="5AA2AE">
                    <a:lumMod val="50000"/>
                  </a:srgbClr>
                </a:solidFill>
              </a:rPr>
              <a:t>孙彦林</a:t>
            </a:r>
            <a:endParaRPr lang="en-US" altLang="zh-CN" sz="2400" dirty="0" smtClean="0">
              <a:ln w="10541" cmpd="sng">
                <a:solidFill>
                  <a:srgbClr val="5AA2AE">
                    <a:lumMod val="50000"/>
                  </a:srgbClr>
                </a:solidFill>
                <a:prstDash val="solid"/>
              </a:ln>
              <a:solidFill>
                <a:srgbClr val="5AA2AE">
                  <a:lumMod val="50000"/>
                </a:srgbClr>
              </a:solidFill>
            </a:endParaRPr>
          </a:p>
          <a:p>
            <a:pPr lvl="0" algn="r"/>
            <a:r>
              <a:rPr lang="en-US" altLang="zh-CN" sz="2400" dirty="0" smtClean="0"/>
              <a:t>71121140 </a:t>
            </a:r>
            <a:r>
              <a:rPr lang="zh-CN" altLang="en-US" sz="2400" dirty="0" smtClean="0">
                <a:ln w="10541" cmpd="sng">
                  <a:solidFill>
                    <a:srgbClr val="5AA2AE">
                      <a:lumMod val="50000"/>
                    </a:srgbClr>
                  </a:solidFill>
                  <a:prstDash val="solid"/>
                </a:ln>
                <a:solidFill>
                  <a:srgbClr val="5AA2AE">
                    <a:lumMod val="50000"/>
                  </a:srgbClr>
                </a:solidFill>
              </a:rPr>
              <a:t>杨政贤</a:t>
            </a:r>
            <a:endParaRPr lang="en-US" altLang="zh-CN" sz="2400" dirty="0">
              <a:ln w="10541" cmpd="sng">
                <a:solidFill>
                  <a:srgbClr val="5AA2AE">
                    <a:lumMod val="50000"/>
                  </a:srgbClr>
                </a:solidFill>
                <a:prstDash val="solid"/>
              </a:ln>
              <a:solidFill>
                <a:srgbClr val="5AA2AE">
                  <a:lumMod val="50000"/>
                </a:srgbClr>
              </a:solidFill>
            </a:endParaRPr>
          </a:p>
        </p:txBody>
      </p:sp>
      <p:sp>
        <p:nvSpPr>
          <p:cNvPr id="6" name="Text Placeholder 5">
            <a:extLst>
              <a:ext uri="{FF2B5EF4-FFF2-40B4-BE49-F238E27FC236}">
                <a16:creationId xmlns="" xmlns:a16="http://schemas.microsoft.com/office/drawing/2014/main" id="{5498EA76-76BD-7343-93BE-DE352E509843}"/>
              </a:ext>
            </a:extLst>
          </p:cNvPr>
          <p:cNvSpPr>
            <a:spLocks noGrp="1"/>
          </p:cNvSpPr>
          <p:nvPr>
            <p:ph type="body" sz="quarter" idx="13"/>
          </p:nvPr>
        </p:nvSpPr>
        <p:spPr>
          <a:xfrm>
            <a:off x="3013233" y="319644"/>
            <a:ext cx="5144022" cy="397032"/>
          </a:xfrm>
        </p:spPr>
        <p:txBody>
          <a:bodyPr/>
          <a:lstStyle/>
          <a:p>
            <a:r>
              <a:rPr lang="ja-JP" altLang="en-US"/>
              <a:t>专业阅读与写作（研讨）</a:t>
            </a:r>
          </a:p>
        </p:txBody>
      </p:sp>
    </p:spTree>
    <p:extLst>
      <p:ext uri="{BB962C8B-B14F-4D97-AF65-F5344CB8AC3E}">
        <p14:creationId xmlns:p14="http://schemas.microsoft.com/office/powerpoint/2010/main" val="720641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en-US" altLang="zh-CN" dirty="0"/>
              <a:t>Academic</a:t>
            </a:r>
            <a:r>
              <a:rPr lang="zh-CN" altLang="en-US" dirty="0"/>
              <a:t> </a:t>
            </a:r>
            <a:r>
              <a:rPr lang="en-US" altLang="zh-CN" dirty="0"/>
              <a:t>Journal</a:t>
            </a:r>
            <a:endParaRPr lang="zh-CN" altLang="en-US" dirty="0"/>
          </a:p>
        </p:txBody>
      </p:sp>
      <p:sp>
        <p:nvSpPr>
          <p:cNvPr id="3" name="Content Placeholder 2">
            <a:extLst>
              <a:ext uri="{FF2B5EF4-FFF2-40B4-BE49-F238E27FC236}">
                <a16:creationId xmlns="" xmlns:a16="http://schemas.microsoft.com/office/drawing/2014/main" id="{DC466878-EC88-F849-AFBD-93CCEB642955}"/>
              </a:ext>
            </a:extLst>
          </p:cNvPr>
          <p:cNvSpPr>
            <a:spLocks noGrp="1"/>
          </p:cNvSpPr>
          <p:nvPr>
            <p:ph idx="1"/>
          </p:nvPr>
        </p:nvSpPr>
        <p:spPr/>
        <p:txBody>
          <a:bodyPr>
            <a:normAutofit/>
          </a:bodyPr>
          <a:lstStyle/>
          <a:p>
            <a:r>
              <a:rPr lang="en-US" sz="2800" dirty="0"/>
              <a:t>IEEE/ACM Transactions on Networking</a:t>
            </a:r>
          </a:p>
          <a:p>
            <a:endParaRPr lang="en-US" sz="2800" dirty="0"/>
          </a:p>
        </p:txBody>
      </p:sp>
      <p:pic>
        <p:nvPicPr>
          <p:cNvPr id="4" name="图片 3"/>
          <p:cNvPicPr>
            <a:picLocks noChangeAspect="1"/>
          </p:cNvPicPr>
          <p:nvPr/>
        </p:nvPicPr>
        <p:blipFill>
          <a:blip r:embed="rId3"/>
          <a:stretch>
            <a:fillRect/>
          </a:stretch>
        </p:blipFill>
        <p:spPr>
          <a:xfrm>
            <a:off x="1007879" y="1681128"/>
            <a:ext cx="6775700" cy="4602985"/>
          </a:xfrm>
          <a:prstGeom prst="rect">
            <a:avLst/>
          </a:prstGeom>
        </p:spPr>
      </p:pic>
      <p:sp>
        <p:nvSpPr>
          <p:cNvPr id="5" name="Date Placeholder 4">
            <a:extLst>
              <a:ext uri="{FF2B5EF4-FFF2-40B4-BE49-F238E27FC236}">
                <a16:creationId xmlns="" xmlns:a16="http://schemas.microsoft.com/office/drawing/2014/main" id="{D1C9F1EE-4019-B944-9D98-7DA5EB8C58BE}"/>
              </a:ext>
            </a:extLst>
          </p:cNvPr>
          <p:cNvSpPr>
            <a:spLocks noGrp="1"/>
          </p:cNvSpPr>
          <p:nvPr>
            <p:ph type="dt" sz="half" idx="10"/>
          </p:nvPr>
        </p:nvSpPr>
        <p:spPr/>
        <p:txBody>
          <a:bodyPr/>
          <a:lstStyle/>
          <a:p>
            <a:r>
              <a:rPr lang="en-US" altLang="zh-CN"/>
              <a:t>2022-08-11</a:t>
            </a:r>
            <a:endParaRPr lang="zh-CN" altLang="en-US" dirty="0"/>
          </a:p>
        </p:txBody>
      </p:sp>
      <p:sp>
        <p:nvSpPr>
          <p:cNvPr id="6" name="Footer Placeholder 5">
            <a:extLst>
              <a:ext uri="{FF2B5EF4-FFF2-40B4-BE49-F238E27FC236}">
                <a16:creationId xmlns="" xmlns:a16="http://schemas.microsoft.com/office/drawing/2014/main" id="{D654E694-82FA-D74E-B8D9-07ED32A9E87C}"/>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7" name="Slide Number Placeholder 6">
            <a:extLst>
              <a:ext uri="{FF2B5EF4-FFF2-40B4-BE49-F238E27FC236}">
                <a16:creationId xmlns="" xmlns:a16="http://schemas.microsoft.com/office/drawing/2014/main" id="{4A727405-95C4-E946-AFC4-BD140CCF0374}"/>
              </a:ext>
            </a:extLst>
          </p:cNvPr>
          <p:cNvSpPr>
            <a:spLocks noGrp="1"/>
          </p:cNvSpPr>
          <p:nvPr>
            <p:ph type="sldNum" sz="quarter" idx="12"/>
          </p:nvPr>
        </p:nvSpPr>
        <p:spPr/>
        <p:txBody>
          <a:bodyPr/>
          <a:lstStyle/>
          <a:p>
            <a:fld id="{544A5C6C-F315-4E99-B6A8-F0F90911BB40}" type="slidenum">
              <a:rPr lang="en-US" smtClean="0"/>
              <a:pPr/>
              <a:t>10</a:t>
            </a:fld>
            <a:endParaRPr lang="en-US" dirty="0"/>
          </a:p>
        </p:txBody>
      </p:sp>
    </p:spTree>
    <p:extLst>
      <p:ext uri="{BB962C8B-B14F-4D97-AF65-F5344CB8AC3E}">
        <p14:creationId xmlns:p14="http://schemas.microsoft.com/office/powerpoint/2010/main" val="420689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en-US" altLang="zh-CN" dirty="0"/>
              <a:t>Book Chapter</a:t>
            </a:r>
            <a:endParaRPr lang="zh-CN" altLang="en-US" dirty="0"/>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852" y="1152282"/>
            <a:ext cx="2473287" cy="3279676"/>
          </a:xfrm>
          <a:prstGeom prst="rect">
            <a:avLst/>
          </a:prstGeom>
        </p:spPr>
      </p:pic>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09063" y="2583918"/>
            <a:ext cx="3130707" cy="3991889"/>
          </a:xfrm>
          <a:prstGeom prst="rect">
            <a:avLst/>
          </a:prstGeom>
        </p:spPr>
      </p:pic>
      <p:pic>
        <p:nvPicPr>
          <p:cNvPr id="11" name="图片 10"/>
          <p:cNvPicPr>
            <a:picLocks noChangeAspect="1"/>
          </p:cNvPicPr>
          <p:nvPr/>
        </p:nvPicPr>
        <p:blipFill>
          <a:blip r:embed="rId5"/>
          <a:stretch>
            <a:fillRect/>
          </a:stretch>
        </p:blipFill>
        <p:spPr>
          <a:xfrm>
            <a:off x="43950" y="4552059"/>
            <a:ext cx="5213036" cy="1914844"/>
          </a:xfrm>
          <a:prstGeom prst="rect">
            <a:avLst/>
          </a:prstGeom>
        </p:spPr>
      </p:pic>
      <p:sp>
        <p:nvSpPr>
          <p:cNvPr id="13" name="文本框 12"/>
          <p:cNvSpPr txBox="1"/>
          <p:nvPr/>
        </p:nvSpPr>
        <p:spPr>
          <a:xfrm>
            <a:off x="187171" y="1250348"/>
            <a:ext cx="1564511" cy="369332"/>
          </a:xfrm>
          <a:prstGeom prst="rect">
            <a:avLst/>
          </a:prstGeom>
          <a:noFill/>
        </p:spPr>
        <p:txBody>
          <a:bodyPr wrap="square" rtlCol="0">
            <a:spAutoFit/>
          </a:bodyPr>
          <a:lstStyle/>
          <a:p>
            <a:r>
              <a:rPr lang="en-US" altLang="zh-CN" b="1" dirty="0">
                <a:solidFill>
                  <a:srgbClr val="FF0000"/>
                </a:solidFill>
              </a:rPr>
              <a:t>2013</a:t>
            </a:r>
            <a:r>
              <a:rPr lang="zh-CN" altLang="en-US" b="1" dirty="0">
                <a:solidFill>
                  <a:srgbClr val="FF0000"/>
                </a:solidFill>
              </a:rPr>
              <a:t>年出版</a:t>
            </a:r>
          </a:p>
        </p:txBody>
      </p:sp>
      <p:sp>
        <p:nvSpPr>
          <p:cNvPr id="14" name="文本框 13"/>
          <p:cNvSpPr txBox="1"/>
          <p:nvPr/>
        </p:nvSpPr>
        <p:spPr>
          <a:xfrm>
            <a:off x="4549966" y="1180844"/>
            <a:ext cx="4572000" cy="1477328"/>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Y. Shi, Y.T. </a:t>
            </a:r>
            <a:r>
              <a:rPr lang="en-US" altLang="zh-CN" b="1" dirty="0" err="1">
                <a:latin typeface="Times New Roman" panose="02020603050405020304" pitchFamily="18" charset="0"/>
                <a:cs typeface="Times New Roman" panose="02020603050405020304" pitchFamily="18" charset="0"/>
              </a:rPr>
              <a:t>Hou</a:t>
            </a:r>
            <a:r>
              <a:rPr lang="en-US" altLang="zh-CN" b="1" dirty="0">
                <a:latin typeface="Times New Roman" panose="02020603050405020304" pitchFamily="18" charset="0"/>
                <a:cs typeface="Times New Roman" panose="02020603050405020304" pitchFamily="18" charset="0"/>
              </a:rPr>
              <a:t>, and H. Zhou, “Per-node based optimal power control for multi-hop cognitive radio networks,” IEEE Transactions on Wireless Communications, vol. 8, no. 10, pp. 5290–5299, </a:t>
            </a:r>
            <a:r>
              <a:rPr lang="en-US" altLang="zh-CN" b="1" dirty="0">
                <a:solidFill>
                  <a:srgbClr val="FF0000"/>
                </a:solidFill>
                <a:latin typeface="Times New Roman" panose="02020603050405020304" pitchFamily="18" charset="0"/>
                <a:cs typeface="Times New Roman" panose="02020603050405020304" pitchFamily="18" charset="0"/>
              </a:rPr>
              <a:t>October 2009</a:t>
            </a:r>
            <a:r>
              <a:rPr lang="en-US" altLang="zh-CN" b="1" dirty="0">
                <a:latin typeface="Times New Roman" panose="02020603050405020304" pitchFamily="18" charset="0"/>
                <a:cs typeface="Times New Roman" panose="02020603050405020304" pitchFamily="18" charset="0"/>
              </a:rPr>
              <a:t>. </a:t>
            </a:r>
            <a:endParaRPr lang="zh-CN" altLang="en-US"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806A3526-9827-0549-9487-DEB55014F145}"/>
              </a:ext>
            </a:extLst>
          </p:cNvPr>
          <p:cNvSpPr>
            <a:spLocks noGrp="1"/>
          </p:cNvSpPr>
          <p:nvPr>
            <p:ph type="dt" sz="half" idx="10"/>
          </p:nvPr>
        </p:nvSpPr>
        <p:spPr/>
        <p:txBody>
          <a:bodyPr/>
          <a:lstStyle/>
          <a:p>
            <a:r>
              <a:rPr lang="en-US" altLang="zh-CN"/>
              <a:t>2022-08-11</a:t>
            </a:r>
            <a:endParaRPr lang="zh-CN" altLang="en-US" dirty="0"/>
          </a:p>
        </p:txBody>
      </p:sp>
      <p:sp>
        <p:nvSpPr>
          <p:cNvPr id="6" name="Footer Placeholder 5">
            <a:extLst>
              <a:ext uri="{FF2B5EF4-FFF2-40B4-BE49-F238E27FC236}">
                <a16:creationId xmlns="" xmlns:a16="http://schemas.microsoft.com/office/drawing/2014/main" id="{007BCFE4-1CC0-364F-A1C9-0534E0EA7BB7}"/>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7" name="Slide Number Placeholder 6">
            <a:extLst>
              <a:ext uri="{FF2B5EF4-FFF2-40B4-BE49-F238E27FC236}">
                <a16:creationId xmlns="" xmlns:a16="http://schemas.microsoft.com/office/drawing/2014/main" id="{17C36942-FD9C-5642-9AEB-01A29A67AC21}"/>
              </a:ext>
            </a:extLst>
          </p:cNvPr>
          <p:cNvSpPr>
            <a:spLocks noGrp="1"/>
          </p:cNvSpPr>
          <p:nvPr>
            <p:ph type="sldNum" sz="quarter" idx="12"/>
          </p:nvPr>
        </p:nvSpPr>
        <p:spPr/>
        <p:txBody>
          <a:bodyPr/>
          <a:lstStyle/>
          <a:p>
            <a:fld id="{544A5C6C-F315-4E99-B6A8-F0F90911BB40}" type="slidenum">
              <a:rPr lang="en-US" smtClean="0"/>
              <a:pPr/>
              <a:t>11</a:t>
            </a:fld>
            <a:endParaRPr lang="en-US" dirty="0"/>
          </a:p>
        </p:txBody>
      </p:sp>
    </p:spTree>
    <p:extLst>
      <p:ext uri="{BB962C8B-B14F-4D97-AF65-F5344CB8AC3E}">
        <p14:creationId xmlns:p14="http://schemas.microsoft.com/office/powerpoint/2010/main" val="78761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B02BE7-1080-9C4C-9F0A-8E6D51070CE0}"/>
              </a:ext>
            </a:extLst>
          </p:cNvPr>
          <p:cNvSpPr>
            <a:spLocks noGrp="1"/>
          </p:cNvSpPr>
          <p:nvPr>
            <p:ph type="title"/>
          </p:nvPr>
        </p:nvSpPr>
        <p:spPr/>
        <p:txBody>
          <a:bodyPr/>
          <a:lstStyle/>
          <a:p>
            <a:r>
              <a:rPr lang="en-US" altLang="zh-CN" dirty="0"/>
              <a:t>SCI &amp; EI</a:t>
            </a:r>
            <a:endParaRPr lang="en-US" dirty="0"/>
          </a:p>
        </p:txBody>
      </p:sp>
      <p:sp>
        <p:nvSpPr>
          <p:cNvPr id="3" name="Content Placeholder 2">
            <a:extLst>
              <a:ext uri="{FF2B5EF4-FFF2-40B4-BE49-F238E27FC236}">
                <a16:creationId xmlns="" xmlns:a16="http://schemas.microsoft.com/office/drawing/2014/main" id="{F844BD9D-9D2B-CD43-AAF9-9BE3FEBEB159}"/>
              </a:ext>
            </a:extLst>
          </p:cNvPr>
          <p:cNvSpPr>
            <a:spLocks noGrp="1"/>
          </p:cNvSpPr>
          <p:nvPr>
            <p:ph idx="1"/>
          </p:nvPr>
        </p:nvSpPr>
        <p:spPr/>
        <p:txBody>
          <a:bodyPr/>
          <a:lstStyle/>
          <a:p>
            <a:r>
              <a:rPr lang="en-US" altLang="ja-JP" dirty="0"/>
              <a:t>Science Citation Index</a:t>
            </a:r>
            <a:r>
              <a:rPr lang="en-US" altLang="zh-CN" dirty="0"/>
              <a:t>,</a:t>
            </a:r>
            <a:r>
              <a:rPr lang="zh-CN" altLang="en-US" dirty="0"/>
              <a:t> </a:t>
            </a:r>
            <a:r>
              <a:rPr lang="en-US" altLang="zh-CN" dirty="0"/>
              <a:t>SCI</a:t>
            </a:r>
          </a:p>
          <a:p>
            <a:pPr lvl="1"/>
            <a:r>
              <a:rPr lang="en-US" altLang="zh-CN" dirty="0"/>
              <a:t>Web of Science</a:t>
            </a:r>
          </a:p>
          <a:p>
            <a:pPr lvl="1"/>
            <a:r>
              <a:rPr lang="en-US" altLang="ja-JP" dirty="0"/>
              <a:t>https://</a:t>
            </a:r>
            <a:r>
              <a:rPr lang="en-US" altLang="ja-JP" dirty="0" err="1"/>
              <a:t>webofknowledge.com</a:t>
            </a:r>
            <a:endParaRPr lang="en-US" altLang="ja-JP" dirty="0"/>
          </a:p>
          <a:p>
            <a:pPr lvl="1"/>
            <a:r>
              <a:rPr lang="en-US" altLang="zh-CN" dirty="0"/>
              <a:t>Impact</a:t>
            </a:r>
            <a:r>
              <a:rPr lang="zh-CN" altLang="en-US" dirty="0"/>
              <a:t> </a:t>
            </a:r>
            <a:r>
              <a:rPr lang="en-US" altLang="zh-CN" dirty="0"/>
              <a:t>Factor,</a:t>
            </a:r>
            <a:r>
              <a:rPr lang="zh-CN" altLang="en-US" dirty="0"/>
              <a:t> </a:t>
            </a:r>
            <a:r>
              <a:rPr lang="en-US" altLang="zh-CN" dirty="0"/>
              <a:t>JCR</a:t>
            </a:r>
            <a:endParaRPr lang="en-US" altLang="ja-JP" dirty="0"/>
          </a:p>
          <a:p>
            <a:r>
              <a:rPr lang="en-US" altLang="ja-JP" dirty="0"/>
              <a:t>Engineering Index</a:t>
            </a:r>
          </a:p>
          <a:p>
            <a:pPr lvl="1"/>
            <a:r>
              <a:rPr lang="en-US" altLang="zh-CN" dirty="0"/>
              <a:t>Engineering Village</a:t>
            </a:r>
          </a:p>
          <a:p>
            <a:pPr lvl="1"/>
            <a:r>
              <a:rPr lang="en-US" dirty="0"/>
              <a:t>https://</a:t>
            </a:r>
            <a:r>
              <a:rPr lang="en-US" dirty="0" err="1"/>
              <a:t>www.engineeringvillage.com</a:t>
            </a:r>
            <a:endParaRPr lang="en-US" dirty="0"/>
          </a:p>
        </p:txBody>
      </p:sp>
      <p:sp>
        <p:nvSpPr>
          <p:cNvPr id="7" name="Date Placeholder 6">
            <a:extLst>
              <a:ext uri="{FF2B5EF4-FFF2-40B4-BE49-F238E27FC236}">
                <a16:creationId xmlns="" xmlns:a16="http://schemas.microsoft.com/office/drawing/2014/main" id="{3E4B2891-3B22-D248-9FEB-DAD3E42E9F82}"/>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936000EF-56B0-F44A-A0BC-B8026CA29B1B}"/>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6D8AA4CD-E4C3-3240-892D-C50015CE0E8A}"/>
              </a:ext>
            </a:extLst>
          </p:cNvPr>
          <p:cNvSpPr>
            <a:spLocks noGrp="1"/>
          </p:cNvSpPr>
          <p:nvPr>
            <p:ph type="sldNum" sz="quarter" idx="12"/>
          </p:nvPr>
        </p:nvSpPr>
        <p:spPr/>
        <p:txBody>
          <a:bodyPr/>
          <a:lstStyle/>
          <a:p>
            <a:fld id="{544A5C6C-F315-4E99-B6A8-F0F90911BB40}" type="slidenum">
              <a:rPr lang="en-US" smtClean="0"/>
              <a:pPr/>
              <a:t>12</a:t>
            </a:fld>
            <a:endParaRPr lang="en-US" dirty="0"/>
          </a:p>
        </p:txBody>
      </p:sp>
    </p:spTree>
    <p:extLst>
      <p:ext uri="{BB962C8B-B14F-4D97-AF65-F5344CB8AC3E}">
        <p14:creationId xmlns:p14="http://schemas.microsoft.com/office/powerpoint/2010/main" val="2683383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en-US" altLang="zh-CN" dirty="0"/>
              <a:t>Web of Science</a:t>
            </a:r>
            <a:endParaRPr lang="zh-CN" altLang="en-US" dirty="0"/>
          </a:p>
        </p:txBody>
      </p:sp>
      <p:sp>
        <p:nvSpPr>
          <p:cNvPr id="3" name="Content Placeholder 2">
            <a:extLst>
              <a:ext uri="{FF2B5EF4-FFF2-40B4-BE49-F238E27FC236}">
                <a16:creationId xmlns="" xmlns:a16="http://schemas.microsoft.com/office/drawing/2014/main" id="{1D521AAB-6217-C54D-95B8-4714033CBD72}"/>
              </a:ext>
            </a:extLst>
          </p:cNvPr>
          <p:cNvSpPr>
            <a:spLocks noGrp="1"/>
          </p:cNvSpPr>
          <p:nvPr>
            <p:ph idx="1"/>
          </p:nvPr>
        </p:nvSpPr>
        <p:spPr/>
        <p:txBody>
          <a:bodyPr/>
          <a:lstStyle/>
          <a:p>
            <a:endParaRPr lang="en-US" dirty="0"/>
          </a:p>
        </p:txBody>
      </p:sp>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5426" y="1377814"/>
            <a:ext cx="6707934" cy="5068708"/>
          </a:xfrm>
          <a:prstGeom prst="rect">
            <a:avLst/>
          </a:prstGeom>
        </p:spPr>
      </p:pic>
      <p:sp>
        <p:nvSpPr>
          <p:cNvPr id="4" name="Date Placeholder 3">
            <a:extLst>
              <a:ext uri="{FF2B5EF4-FFF2-40B4-BE49-F238E27FC236}">
                <a16:creationId xmlns="" xmlns:a16="http://schemas.microsoft.com/office/drawing/2014/main" id="{D2CCA819-34AB-B447-8BF9-ED03C1AEB1AB}"/>
              </a:ext>
            </a:extLst>
          </p:cNvPr>
          <p:cNvSpPr>
            <a:spLocks noGrp="1"/>
          </p:cNvSpPr>
          <p:nvPr>
            <p:ph type="dt" sz="half" idx="10"/>
          </p:nvPr>
        </p:nvSpPr>
        <p:spPr/>
        <p:txBody>
          <a:bodyPr/>
          <a:lstStyle/>
          <a:p>
            <a:r>
              <a:rPr lang="en-US" altLang="zh-CN"/>
              <a:t>2022-08-11</a:t>
            </a:r>
            <a:endParaRPr lang="zh-CN" altLang="en-US" dirty="0"/>
          </a:p>
        </p:txBody>
      </p:sp>
      <p:sp>
        <p:nvSpPr>
          <p:cNvPr id="6" name="Footer Placeholder 5">
            <a:extLst>
              <a:ext uri="{FF2B5EF4-FFF2-40B4-BE49-F238E27FC236}">
                <a16:creationId xmlns="" xmlns:a16="http://schemas.microsoft.com/office/drawing/2014/main" id="{29E63EBF-343C-8748-BE30-5BE806AF4102}"/>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7" name="Slide Number Placeholder 6">
            <a:extLst>
              <a:ext uri="{FF2B5EF4-FFF2-40B4-BE49-F238E27FC236}">
                <a16:creationId xmlns="" xmlns:a16="http://schemas.microsoft.com/office/drawing/2014/main" id="{847C6FED-F06A-5C4A-8D08-6D7143E72B96}"/>
              </a:ext>
            </a:extLst>
          </p:cNvPr>
          <p:cNvSpPr>
            <a:spLocks noGrp="1"/>
          </p:cNvSpPr>
          <p:nvPr>
            <p:ph type="sldNum" sz="quarter" idx="12"/>
          </p:nvPr>
        </p:nvSpPr>
        <p:spPr/>
        <p:txBody>
          <a:bodyPr/>
          <a:lstStyle/>
          <a:p>
            <a:fld id="{544A5C6C-F315-4E99-B6A8-F0F90911BB40}" type="slidenum">
              <a:rPr lang="en-US" smtClean="0"/>
              <a:pPr/>
              <a:t>13</a:t>
            </a:fld>
            <a:endParaRPr lang="en-US" dirty="0"/>
          </a:p>
        </p:txBody>
      </p:sp>
    </p:spTree>
    <p:extLst>
      <p:ext uri="{BB962C8B-B14F-4D97-AF65-F5344CB8AC3E}">
        <p14:creationId xmlns:p14="http://schemas.microsoft.com/office/powerpoint/2010/main" val="724957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en-US" altLang="zh-CN" dirty="0"/>
              <a:t>Engineering Village</a:t>
            </a:r>
          </a:p>
        </p:txBody>
      </p:sp>
      <p:sp>
        <p:nvSpPr>
          <p:cNvPr id="3" name="Content Placeholder 2">
            <a:extLst>
              <a:ext uri="{FF2B5EF4-FFF2-40B4-BE49-F238E27FC236}">
                <a16:creationId xmlns="" xmlns:a16="http://schemas.microsoft.com/office/drawing/2014/main" id="{23F11A2A-6419-424E-B658-E7096076846A}"/>
              </a:ext>
            </a:extLst>
          </p:cNvPr>
          <p:cNvSpPr>
            <a:spLocks noGrp="1"/>
          </p:cNvSpPr>
          <p:nvPr>
            <p:ph idx="1"/>
          </p:nvPr>
        </p:nvSpPr>
        <p:spPr/>
        <p:txBody>
          <a:bodyPr/>
          <a:lstStyle/>
          <a:p>
            <a:endParaRPr lang="en-US"/>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81169" y="1253656"/>
            <a:ext cx="6847788" cy="5185244"/>
          </a:xfrm>
          <a:prstGeom prst="rect">
            <a:avLst/>
          </a:prstGeom>
        </p:spPr>
      </p:pic>
      <p:sp>
        <p:nvSpPr>
          <p:cNvPr id="4" name="Date Placeholder 3">
            <a:extLst>
              <a:ext uri="{FF2B5EF4-FFF2-40B4-BE49-F238E27FC236}">
                <a16:creationId xmlns="" xmlns:a16="http://schemas.microsoft.com/office/drawing/2014/main" id="{B4FF132D-2BB7-5944-97E4-85DD2C3FA83E}"/>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DA0C69C8-869C-7B4B-9B0F-AFF1451A94FC}"/>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7" name="Slide Number Placeholder 6">
            <a:extLst>
              <a:ext uri="{FF2B5EF4-FFF2-40B4-BE49-F238E27FC236}">
                <a16:creationId xmlns="" xmlns:a16="http://schemas.microsoft.com/office/drawing/2014/main" id="{56AECBBB-373A-F545-AB4A-112990E84BD1}"/>
              </a:ext>
            </a:extLst>
          </p:cNvPr>
          <p:cNvSpPr>
            <a:spLocks noGrp="1"/>
          </p:cNvSpPr>
          <p:nvPr>
            <p:ph type="sldNum" sz="quarter" idx="12"/>
          </p:nvPr>
        </p:nvSpPr>
        <p:spPr/>
        <p:txBody>
          <a:bodyPr/>
          <a:lstStyle/>
          <a:p>
            <a:fld id="{544A5C6C-F315-4E99-B6A8-F0F90911BB40}" type="slidenum">
              <a:rPr lang="en-US" smtClean="0"/>
              <a:pPr/>
              <a:t>14</a:t>
            </a:fld>
            <a:endParaRPr lang="en-US" dirty="0"/>
          </a:p>
        </p:txBody>
      </p:sp>
    </p:spTree>
    <p:extLst>
      <p:ext uri="{BB962C8B-B14F-4D97-AF65-F5344CB8AC3E}">
        <p14:creationId xmlns:p14="http://schemas.microsoft.com/office/powerpoint/2010/main" val="3561319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C8CD74-CC02-3049-AEA0-CAD0FA84119C}"/>
              </a:ext>
            </a:extLst>
          </p:cNvPr>
          <p:cNvSpPr>
            <a:spLocks noGrp="1"/>
          </p:cNvSpPr>
          <p:nvPr>
            <p:ph type="title"/>
          </p:nvPr>
        </p:nvSpPr>
        <p:spPr/>
        <p:txBody>
          <a:bodyPr/>
          <a:lstStyle/>
          <a:p>
            <a:r>
              <a:rPr lang="ja-JP" altLang="en-US"/>
              <a:t>什么是</a:t>
            </a:r>
            <a:r>
              <a:rPr lang="en-US" altLang="zh-CN" dirty="0"/>
              <a:t>CCF</a:t>
            </a:r>
            <a:r>
              <a:rPr lang="ja-JP" altLang="en-US"/>
              <a:t>推荐排名</a:t>
            </a:r>
            <a:endParaRPr lang="en-US" dirty="0"/>
          </a:p>
        </p:txBody>
      </p:sp>
      <p:sp>
        <p:nvSpPr>
          <p:cNvPr id="3" name="Content Placeholder 2">
            <a:extLst>
              <a:ext uri="{FF2B5EF4-FFF2-40B4-BE49-F238E27FC236}">
                <a16:creationId xmlns="" xmlns:a16="http://schemas.microsoft.com/office/drawing/2014/main" id="{2C86F35D-CFB6-524C-BC6E-0CB629E2FB99}"/>
              </a:ext>
            </a:extLst>
          </p:cNvPr>
          <p:cNvSpPr>
            <a:spLocks noGrp="1"/>
          </p:cNvSpPr>
          <p:nvPr>
            <p:ph idx="1"/>
          </p:nvPr>
        </p:nvSpPr>
        <p:spPr/>
        <p:txBody>
          <a:bodyPr/>
          <a:lstStyle/>
          <a:p>
            <a:r>
              <a:rPr lang="ja-JP" altLang="en-US"/>
              <a:t>中国计算机学会</a:t>
            </a:r>
            <a:r>
              <a:rPr lang="zh-CN" altLang="en-US" dirty="0"/>
              <a:t>（</a:t>
            </a:r>
            <a:r>
              <a:rPr lang="en-US" altLang="zh-CN" dirty="0"/>
              <a:t>CCF</a:t>
            </a:r>
            <a:r>
              <a:rPr lang="zh-CN" altLang="en-US" dirty="0"/>
              <a:t>）</a:t>
            </a:r>
            <a:r>
              <a:rPr lang="ja-JP" altLang="en-US"/>
              <a:t>推荐国际学术会议和期刊目录</a:t>
            </a:r>
            <a:endParaRPr lang="en-US" altLang="ja-JP" dirty="0"/>
          </a:p>
          <a:p>
            <a:r>
              <a:rPr lang="ja-JP" altLang="en-US"/>
              <a:t>共分为十个领域</a:t>
            </a:r>
            <a:r>
              <a:rPr lang="zh-CN" altLang="en-US" dirty="0"/>
              <a:t>，</a:t>
            </a:r>
            <a:r>
              <a:rPr lang="ja-JP" altLang="en-US"/>
              <a:t>每个领域又分为的国际学术会议及期刊两个目录</a:t>
            </a:r>
            <a:endParaRPr lang="en-US" altLang="ja-JP" dirty="0"/>
          </a:p>
          <a:p>
            <a:r>
              <a:rPr lang="ja-JP" altLang="en-US"/>
              <a:t>供国内高校和科研单位作为学术评价的参考依据</a:t>
            </a:r>
            <a:endParaRPr lang="en-US" dirty="0"/>
          </a:p>
        </p:txBody>
      </p:sp>
      <p:pic>
        <p:nvPicPr>
          <p:cNvPr id="8" name="Picture 7">
            <a:extLst>
              <a:ext uri="{FF2B5EF4-FFF2-40B4-BE49-F238E27FC236}">
                <a16:creationId xmlns="" xmlns:a16="http://schemas.microsoft.com/office/drawing/2014/main" id="{FDAB99C5-1DF8-F547-B87C-4E7EB72F94C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60108" y="4409440"/>
            <a:ext cx="6163035" cy="1282700"/>
          </a:xfrm>
          <a:prstGeom prst="rect">
            <a:avLst/>
          </a:prstGeom>
        </p:spPr>
      </p:pic>
      <p:sp>
        <p:nvSpPr>
          <p:cNvPr id="4" name="Date Placeholder 3">
            <a:extLst>
              <a:ext uri="{FF2B5EF4-FFF2-40B4-BE49-F238E27FC236}">
                <a16:creationId xmlns="" xmlns:a16="http://schemas.microsoft.com/office/drawing/2014/main" id="{30B570EF-EA7D-AD47-89B8-E63CE63823CC}"/>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00EA1F80-F3B8-3947-9AE1-5D1383247450}"/>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A296E1DF-E768-BA46-A607-63B336F157A6}"/>
              </a:ext>
            </a:extLst>
          </p:cNvPr>
          <p:cNvSpPr>
            <a:spLocks noGrp="1"/>
          </p:cNvSpPr>
          <p:nvPr>
            <p:ph type="sldNum" sz="quarter" idx="12"/>
          </p:nvPr>
        </p:nvSpPr>
        <p:spPr/>
        <p:txBody>
          <a:bodyPr/>
          <a:lstStyle/>
          <a:p>
            <a:fld id="{544A5C6C-F315-4E99-B6A8-F0F90911BB40}" type="slidenum">
              <a:rPr lang="en-US" smtClean="0"/>
              <a:pPr/>
              <a:t>15</a:t>
            </a:fld>
            <a:endParaRPr lang="en-US" dirty="0"/>
          </a:p>
        </p:txBody>
      </p:sp>
    </p:spTree>
    <p:extLst>
      <p:ext uri="{BB962C8B-B14F-4D97-AF65-F5344CB8AC3E}">
        <p14:creationId xmlns:p14="http://schemas.microsoft.com/office/powerpoint/2010/main" val="147693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14374E-6203-6E48-937D-C8014D993E1F}"/>
              </a:ext>
            </a:extLst>
          </p:cNvPr>
          <p:cNvSpPr>
            <a:spLocks noGrp="1"/>
          </p:cNvSpPr>
          <p:nvPr>
            <p:ph type="title"/>
          </p:nvPr>
        </p:nvSpPr>
        <p:spPr/>
        <p:txBody>
          <a:bodyPr/>
          <a:lstStyle/>
          <a:p>
            <a:r>
              <a:rPr lang="en-US" altLang="zh-CN" dirty="0"/>
              <a:t>CCF</a:t>
            </a:r>
            <a:r>
              <a:rPr lang="ja-JP" altLang="en-US"/>
              <a:t>推荐排名的历史</a:t>
            </a:r>
            <a:endParaRPr lang="en-US" dirty="0"/>
          </a:p>
        </p:txBody>
      </p:sp>
      <p:sp>
        <p:nvSpPr>
          <p:cNvPr id="3" name="Content Placeholder 2">
            <a:extLst>
              <a:ext uri="{FF2B5EF4-FFF2-40B4-BE49-F238E27FC236}">
                <a16:creationId xmlns="" xmlns:a16="http://schemas.microsoft.com/office/drawing/2014/main" id="{82A6C5EF-C967-3044-A549-8FFEB6D6BBE5}"/>
              </a:ext>
            </a:extLst>
          </p:cNvPr>
          <p:cNvSpPr>
            <a:spLocks noGrp="1"/>
          </p:cNvSpPr>
          <p:nvPr>
            <p:ph idx="1"/>
          </p:nvPr>
        </p:nvSpPr>
        <p:spPr/>
        <p:txBody>
          <a:bodyPr>
            <a:normAutofit/>
          </a:bodyPr>
          <a:lstStyle/>
          <a:p>
            <a:r>
              <a:rPr lang="en-US" altLang="zh-CN" dirty="0"/>
              <a:t>2010</a:t>
            </a:r>
            <a:r>
              <a:rPr lang="ja-JP" altLang="en-US"/>
              <a:t>年以前</a:t>
            </a:r>
            <a:r>
              <a:rPr lang="zh-CN" altLang="en-US" dirty="0"/>
              <a:t>，</a:t>
            </a:r>
            <a:r>
              <a:rPr lang="ja-JP" altLang="en-US"/>
              <a:t>中国科研评判只有</a:t>
            </a:r>
            <a:r>
              <a:rPr lang="en-US" altLang="zh-CN" dirty="0"/>
              <a:t>SCI</a:t>
            </a:r>
            <a:r>
              <a:rPr lang="ja-JP" altLang="en-US"/>
              <a:t>一种指标</a:t>
            </a:r>
            <a:endParaRPr lang="en-US" altLang="ja-JP" dirty="0"/>
          </a:p>
          <a:p>
            <a:r>
              <a:rPr lang="ja-JP" altLang="en-US"/>
              <a:t>众多学者呼吁重视顶级国际学术会议上发表论文</a:t>
            </a:r>
            <a:r>
              <a:rPr lang="zh-CN" altLang="en-US" dirty="0"/>
              <a:t>，</a:t>
            </a:r>
            <a:r>
              <a:rPr lang="ja-JP" altLang="en-US"/>
              <a:t>这是计算机专业的特点</a:t>
            </a:r>
            <a:endParaRPr lang="en-US" altLang="ja-JP" dirty="0"/>
          </a:p>
          <a:p>
            <a:r>
              <a:rPr lang="ja-JP" altLang="en-US"/>
              <a:t>版本历史</a:t>
            </a:r>
            <a:endParaRPr lang="en-US" altLang="zh-CN" dirty="0"/>
          </a:p>
          <a:p>
            <a:pPr lvl="1"/>
            <a:r>
              <a:rPr lang="en-US" altLang="zh-CN" dirty="0"/>
              <a:t>2010</a:t>
            </a:r>
            <a:r>
              <a:rPr lang="ja-JP" altLang="en-US"/>
              <a:t>年</a:t>
            </a:r>
            <a:r>
              <a:rPr lang="en-US" altLang="zh-CN" dirty="0"/>
              <a:t>8</a:t>
            </a:r>
            <a:r>
              <a:rPr lang="ja-JP" altLang="en-US"/>
              <a:t>月第一版</a:t>
            </a:r>
            <a:endParaRPr lang="en-US" altLang="zh-CN" dirty="0"/>
          </a:p>
          <a:p>
            <a:pPr lvl="1"/>
            <a:r>
              <a:rPr lang="en-US" altLang="zh-CN" dirty="0"/>
              <a:t>2011</a:t>
            </a:r>
            <a:r>
              <a:rPr lang="ja-JP" altLang="en-US"/>
              <a:t>年</a:t>
            </a:r>
            <a:r>
              <a:rPr lang="en-US" altLang="zh-CN" dirty="0"/>
              <a:t>8</a:t>
            </a:r>
            <a:r>
              <a:rPr lang="ja-JP" altLang="en-US"/>
              <a:t>月第二版</a:t>
            </a:r>
            <a:endParaRPr lang="en-US" altLang="ja-JP" dirty="0"/>
          </a:p>
          <a:p>
            <a:pPr lvl="1"/>
            <a:r>
              <a:rPr lang="en-US" altLang="zh-CN" dirty="0"/>
              <a:t>2013</a:t>
            </a:r>
            <a:r>
              <a:rPr lang="ja-JP" altLang="en-US"/>
              <a:t>年</a:t>
            </a:r>
            <a:r>
              <a:rPr lang="en-US" altLang="zh-CN" dirty="0"/>
              <a:t>1</a:t>
            </a:r>
            <a:r>
              <a:rPr lang="ja-JP" altLang="en-US"/>
              <a:t>月第三版</a:t>
            </a:r>
            <a:endParaRPr lang="en-US" altLang="ja-JP" dirty="0"/>
          </a:p>
          <a:p>
            <a:pPr lvl="1"/>
            <a:r>
              <a:rPr lang="en-US" altLang="zh-CN" dirty="0"/>
              <a:t>2015</a:t>
            </a:r>
            <a:r>
              <a:rPr lang="ja-JP" altLang="en-US"/>
              <a:t>年</a:t>
            </a:r>
            <a:r>
              <a:rPr lang="en-US" altLang="zh-CN" dirty="0"/>
              <a:t>12</a:t>
            </a:r>
            <a:r>
              <a:rPr lang="ja-JP" altLang="en-US"/>
              <a:t>月第四版</a:t>
            </a:r>
            <a:endParaRPr lang="en-US" altLang="ja-JP" dirty="0"/>
          </a:p>
          <a:p>
            <a:pPr lvl="1"/>
            <a:r>
              <a:rPr lang="en-US" dirty="0"/>
              <a:t>2019</a:t>
            </a:r>
            <a:r>
              <a:rPr lang="ja-JP" altLang="en-US"/>
              <a:t>年</a:t>
            </a:r>
            <a:r>
              <a:rPr lang="en-US" altLang="zh-CN" dirty="0"/>
              <a:t>4</a:t>
            </a:r>
            <a:r>
              <a:rPr lang="ja-JP" altLang="en-US"/>
              <a:t>月第五版</a:t>
            </a:r>
            <a:endParaRPr lang="en-US" dirty="0"/>
          </a:p>
        </p:txBody>
      </p:sp>
      <p:pic>
        <p:nvPicPr>
          <p:cNvPr id="8" name="Picture 7">
            <a:extLst>
              <a:ext uri="{FF2B5EF4-FFF2-40B4-BE49-F238E27FC236}">
                <a16:creationId xmlns="" xmlns:a16="http://schemas.microsoft.com/office/drawing/2014/main" id="{539FE934-A511-9F4C-8985-C987992EEB46}"/>
              </a:ext>
            </a:extLst>
          </p:cNvPr>
          <p:cNvPicPr>
            <a:picLocks noChangeAspect="1"/>
          </p:cNvPicPr>
          <p:nvPr/>
        </p:nvPicPr>
        <p:blipFill>
          <a:blip r:embed="rId2"/>
          <a:stretch>
            <a:fillRect/>
          </a:stretch>
        </p:blipFill>
        <p:spPr>
          <a:xfrm>
            <a:off x="4528594" y="2966719"/>
            <a:ext cx="3614420" cy="2914855"/>
          </a:xfrm>
          <a:prstGeom prst="rect">
            <a:avLst/>
          </a:prstGeom>
        </p:spPr>
      </p:pic>
      <p:sp>
        <p:nvSpPr>
          <p:cNvPr id="4" name="Date Placeholder 3">
            <a:extLst>
              <a:ext uri="{FF2B5EF4-FFF2-40B4-BE49-F238E27FC236}">
                <a16:creationId xmlns="" xmlns:a16="http://schemas.microsoft.com/office/drawing/2014/main" id="{E3FF9741-DA5B-4E45-9C47-40523FEAA799}"/>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070FD773-B3F3-424C-876D-D19CF7006118}"/>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7487F85F-8A2C-564A-910E-853BF140C169}"/>
              </a:ext>
            </a:extLst>
          </p:cNvPr>
          <p:cNvSpPr>
            <a:spLocks noGrp="1"/>
          </p:cNvSpPr>
          <p:nvPr>
            <p:ph type="sldNum" sz="quarter" idx="12"/>
          </p:nvPr>
        </p:nvSpPr>
        <p:spPr/>
        <p:txBody>
          <a:bodyPr/>
          <a:lstStyle/>
          <a:p>
            <a:fld id="{544A5C6C-F315-4E99-B6A8-F0F90911BB40}" type="slidenum">
              <a:rPr lang="en-US" smtClean="0"/>
              <a:pPr/>
              <a:t>16</a:t>
            </a:fld>
            <a:endParaRPr lang="en-US" dirty="0"/>
          </a:p>
        </p:txBody>
      </p:sp>
    </p:spTree>
    <p:extLst>
      <p:ext uri="{BB962C8B-B14F-4D97-AF65-F5344CB8AC3E}">
        <p14:creationId xmlns:p14="http://schemas.microsoft.com/office/powerpoint/2010/main" val="1874045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E5378B1-FECD-2A4E-8AED-FFB3D801EAA4}"/>
              </a:ext>
            </a:extLst>
          </p:cNvPr>
          <p:cNvPicPr>
            <a:picLocks noChangeAspect="1"/>
          </p:cNvPicPr>
          <p:nvPr/>
        </p:nvPicPr>
        <p:blipFill>
          <a:blip r:embed="rId2"/>
          <a:stretch>
            <a:fillRect/>
          </a:stretch>
        </p:blipFill>
        <p:spPr>
          <a:xfrm>
            <a:off x="2666804" y="4177029"/>
            <a:ext cx="2785306" cy="1856871"/>
          </a:xfrm>
          <a:prstGeom prst="rect">
            <a:avLst/>
          </a:prstGeom>
        </p:spPr>
      </p:pic>
      <p:sp>
        <p:nvSpPr>
          <p:cNvPr id="2" name="Title 1">
            <a:extLst>
              <a:ext uri="{FF2B5EF4-FFF2-40B4-BE49-F238E27FC236}">
                <a16:creationId xmlns="" xmlns:a16="http://schemas.microsoft.com/office/drawing/2014/main" id="{B6B93CB5-8D2F-1342-BC69-27B4EF43B849}"/>
              </a:ext>
            </a:extLst>
          </p:cNvPr>
          <p:cNvSpPr>
            <a:spLocks noGrp="1"/>
          </p:cNvSpPr>
          <p:nvPr>
            <p:ph type="title"/>
          </p:nvPr>
        </p:nvSpPr>
        <p:spPr/>
        <p:txBody>
          <a:bodyPr>
            <a:normAutofit/>
          </a:bodyPr>
          <a:lstStyle/>
          <a:p>
            <a:r>
              <a:rPr lang="ja-JP" altLang="en-US"/>
              <a:t>中国计算机学会推荐分档</a:t>
            </a:r>
            <a:endParaRPr lang="en-US" dirty="0"/>
          </a:p>
        </p:txBody>
      </p:sp>
      <p:sp>
        <p:nvSpPr>
          <p:cNvPr id="3" name="Content Placeholder 2">
            <a:extLst>
              <a:ext uri="{FF2B5EF4-FFF2-40B4-BE49-F238E27FC236}">
                <a16:creationId xmlns="" xmlns:a16="http://schemas.microsoft.com/office/drawing/2014/main" id="{5F4D6716-7F6F-4644-A0BF-7889EE5B325B}"/>
              </a:ext>
            </a:extLst>
          </p:cNvPr>
          <p:cNvSpPr>
            <a:spLocks noGrp="1"/>
          </p:cNvSpPr>
          <p:nvPr>
            <p:ph idx="1"/>
          </p:nvPr>
        </p:nvSpPr>
        <p:spPr/>
        <p:txBody>
          <a:bodyPr>
            <a:normAutofit/>
          </a:bodyPr>
          <a:lstStyle/>
          <a:p>
            <a:pPr marL="0" indent="0">
              <a:buNone/>
            </a:pPr>
            <a:r>
              <a:rPr lang="ja-JP" altLang="en-US"/>
              <a:t>刊物和会议分为</a:t>
            </a:r>
            <a:r>
              <a:rPr lang="en-US" dirty="0"/>
              <a:t>A、B、C</a:t>
            </a:r>
            <a:r>
              <a:rPr lang="ja-JP" altLang="en-US"/>
              <a:t>三档</a:t>
            </a:r>
            <a:endParaRPr lang="en-US" altLang="ja-JP" dirty="0"/>
          </a:p>
          <a:p>
            <a:r>
              <a:rPr lang="en-US" dirty="0"/>
              <a:t>A</a:t>
            </a:r>
            <a:r>
              <a:rPr lang="ja-JP" altLang="en-US"/>
              <a:t>类指国际上极少数的顶级刊物和会议，鼓励我国学者去突破；</a:t>
            </a:r>
            <a:endParaRPr lang="en-US" altLang="ja-JP" dirty="0"/>
          </a:p>
          <a:p>
            <a:r>
              <a:rPr lang="en-US" dirty="0"/>
              <a:t>B</a:t>
            </a:r>
            <a:r>
              <a:rPr lang="ja-JP" altLang="en-US"/>
              <a:t>类指国际上著名和非常重要的会议、刊物，有重要的学术影响，鼓励国内同行投稿；</a:t>
            </a:r>
            <a:endParaRPr lang="en-US" altLang="ja-JP" dirty="0"/>
          </a:p>
          <a:p>
            <a:r>
              <a:rPr lang="en-US" dirty="0"/>
              <a:t>C</a:t>
            </a:r>
            <a:r>
              <a:rPr lang="ja-JP" altLang="en-US"/>
              <a:t>类指国际学术界所认可的重要会议和刊物</a:t>
            </a:r>
            <a:r>
              <a:rPr lang="zh-CN" altLang="en-US" dirty="0"/>
              <a:t>。</a:t>
            </a:r>
            <a:endParaRPr lang="en-US" altLang="ja-JP" dirty="0"/>
          </a:p>
          <a:p>
            <a:endParaRPr lang="en-US" dirty="0"/>
          </a:p>
          <a:p>
            <a:endParaRPr lang="en-US" dirty="0"/>
          </a:p>
          <a:p>
            <a:pPr marL="0" indent="0">
              <a:buNone/>
            </a:pPr>
            <a:endParaRPr lang="en-US" altLang="ja-JP" sz="1800" dirty="0"/>
          </a:p>
          <a:p>
            <a:pPr marL="0" indent="0">
              <a:buNone/>
            </a:pPr>
            <a:r>
              <a:rPr lang="ja-JP" altLang="en-US" sz="1800"/>
              <a:t>来源</a:t>
            </a:r>
            <a:r>
              <a:rPr lang="zh-CN" altLang="en-US" sz="1800" dirty="0"/>
              <a:t>：</a:t>
            </a:r>
            <a:r>
              <a:rPr lang="ja-JP" altLang="en-US" sz="1800"/>
              <a:t>中国计算机学会推荐国际学术会议和期刊目录第</a:t>
            </a:r>
            <a:r>
              <a:rPr lang="en-US" altLang="zh-CN" sz="1800" dirty="0"/>
              <a:t>1-</a:t>
            </a:r>
            <a:r>
              <a:rPr lang="en-US" altLang="ja-JP" sz="1800" dirty="0"/>
              <a:t>3</a:t>
            </a:r>
            <a:r>
              <a:rPr lang="ja-JP" altLang="en-US" sz="1800"/>
              <a:t>版</a:t>
            </a:r>
            <a:endParaRPr lang="en-US" altLang="ja-JP" sz="1800" dirty="0"/>
          </a:p>
          <a:p>
            <a:endParaRPr lang="en-US" dirty="0"/>
          </a:p>
        </p:txBody>
      </p:sp>
      <p:sp>
        <p:nvSpPr>
          <p:cNvPr id="4" name="Date Placeholder 3">
            <a:extLst>
              <a:ext uri="{FF2B5EF4-FFF2-40B4-BE49-F238E27FC236}">
                <a16:creationId xmlns="" xmlns:a16="http://schemas.microsoft.com/office/drawing/2014/main" id="{29FCE729-2336-354B-85FD-811DD373A07A}"/>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C0183A6B-80CE-834C-847D-8FBEC2CD0B83}"/>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6BECC078-0A60-7B4F-AE60-DDA7944D93E4}"/>
              </a:ext>
            </a:extLst>
          </p:cNvPr>
          <p:cNvSpPr>
            <a:spLocks noGrp="1"/>
          </p:cNvSpPr>
          <p:nvPr>
            <p:ph type="sldNum" sz="quarter" idx="12"/>
          </p:nvPr>
        </p:nvSpPr>
        <p:spPr/>
        <p:txBody>
          <a:bodyPr/>
          <a:lstStyle/>
          <a:p>
            <a:fld id="{544A5C6C-F315-4E99-B6A8-F0F90911BB40}" type="slidenum">
              <a:rPr lang="en-US" smtClean="0"/>
              <a:pPr/>
              <a:t>17</a:t>
            </a:fld>
            <a:endParaRPr lang="en-US" dirty="0"/>
          </a:p>
        </p:txBody>
      </p:sp>
    </p:spTree>
    <p:extLst>
      <p:ext uri="{BB962C8B-B14F-4D97-AF65-F5344CB8AC3E}">
        <p14:creationId xmlns:p14="http://schemas.microsoft.com/office/powerpoint/2010/main" val="139921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81191D-C32A-3F47-8AE4-FDAF49414CAE}"/>
              </a:ext>
            </a:extLst>
          </p:cNvPr>
          <p:cNvSpPr>
            <a:spLocks noGrp="1"/>
          </p:cNvSpPr>
          <p:nvPr>
            <p:ph type="title"/>
          </p:nvPr>
        </p:nvSpPr>
        <p:spPr/>
        <p:txBody>
          <a:bodyPr>
            <a:normAutofit/>
          </a:bodyPr>
          <a:lstStyle/>
          <a:p>
            <a:r>
              <a:rPr lang="en-US" altLang="zh-CN" dirty="0"/>
              <a:t>CCF</a:t>
            </a:r>
            <a:r>
              <a:rPr lang="ja-JP" altLang="en-US"/>
              <a:t>推荐列表</a:t>
            </a:r>
            <a:r>
              <a:rPr lang="en-US" altLang="ja-JP" dirty="0"/>
              <a:t> </a:t>
            </a:r>
            <a:r>
              <a:rPr lang="en-US" sz="1600" dirty="0">
                <a:solidFill>
                  <a:srgbClr val="5AA2AE">
                    <a:lumMod val="50000"/>
                  </a:srgbClr>
                </a:solidFill>
              </a:rPr>
              <a:t>https://</a:t>
            </a:r>
            <a:r>
              <a:rPr lang="en-US" sz="1600" dirty="0" err="1">
                <a:solidFill>
                  <a:srgbClr val="5AA2AE">
                    <a:lumMod val="50000"/>
                  </a:srgbClr>
                </a:solidFill>
              </a:rPr>
              <a:t>www.ccf.org.cn</a:t>
            </a:r>
            <a:r>
              <a:rPr lang="en-US" sz="1600" dirty="0">
                <a:solidFill>
                  <a:srgbClr val="5AA2AE">
                    <a:lumMod val="50000"/>
                  </a:srgbClr>
                </a:solidFill>
              </a:rPr>
              <a:t>/</a:t>
            </a:r>
            <a:r>
              <a:rPr lang="en-US" sz="1600" dirty="0" err="1">
                <a:solidFill>
                  <a:srgbClr val="5AA2AE">
                    <a:lumMod val="50000"/>
                  </a:srgbClr>
                </a:solidFill>
              </a:rPr>
              <a:t>Academic_Evaluation</a:t>
            </a:r>
            <a:r>
              <a:rPr lang="en-US" sz="1600" dirty="0">
                <a:solidFill>
                  <a:srgbClr val="5AA2AE">
                    <a:lumMod val="50000"/>
                  </a:srgbClr>
                </a:solidFill>
              </a:rPr>
              <a:t>/</a:t>
            </a:r>
            <a:r>
              <a:rPr lang="en-US" sz="1600" dirty="0" err="1">
                <a:solidFill>
                  <a:srgbClr val="5AA2AE">
                    <a:lumMod val="50000"/>
                  </a:srgbClr>
                </a:solidFill>
              </a:rPr>
              <a:t>By_category</a:t>
            </a:r>
            <a:endParaRPr lang="en-US" dirty="0"/>
          </a:p>
        </p:txBody>
      </p:sp>
      <p:sp>
        <p:nvSpPr>
          <p:cNvPr id="3" name="Content Placeholder 2">
            <a:extLst>
              <a:ext uri="{FF2B5EF4-FFF2-40B4-BE49-F238E27FC236}">
                <a16:creationId xmlns="" xmlns:a16="http://schemas.microsoft.com/office/drawing/2014/main" id="{450ACC6E-479D-9B42-AE3E-6D825D1A4BCC}"/>
              </a:ext>
            </a:extLst>
          </p:cNvPr>
          <p:cNvSpPr>
            <a:spLocks noGrp="1"/>
          </p:cNvSpPr>
          <p:nvPr>
            <p:ph idx="1"/>
          </p:nvPr>
        </p:nvSpPr>
        <p:spPr/>
        <p:txBody>
          <a:bodyPr>
            <a:normAutofit/>
          </a:bodyPr>
          <a:lstStyle/>
          <a:p>
            <a:pPr marL="0" indent="0">
              <a:buNone/>
            </a:pPr>
            <a:r>
              <a:rPr lang="en-US" altLang="ja-JP" sz="2800" b="1" dirty="0">
                <a:solidFill>
                  <a:srgbClr val="FF0000"/>
                </a:solidFill>
              </a:rPr>
              <a:t>1</a:t>
            </a:r>
            <a:r>
              <a:rPr lang="ja-JP" altLang="en-US" sz="2800" b="1">
                <a:solidFill>
                  <a:srgbClr val="FF0000"/>
                </a:solidFill>
              </a:rPr>
              <a:t>）计算机体系结构／高性能计算／存储系统；</a:t>
            </a:r>
            <a:endParaRPr lang="en-US" altLang="ja-JP" sz="2800" b="1" dirty="0">
              <a:solidFill>
                <a:srgbClr val="FF0000"/>
              </a:solidFill>
            </a:endParaRPr>
          </a:p>
          <a:p>
            <a:pPr marL="0" indent="0">
              <a:buNone/>
            </a:pPr>
            <a:r>
              <a:rPr lang="ja-JP" altLang="en-US" sz="2800" b="1">
                <a:solidFill>
                  <a:srgbClr val="FF0000"/>
                </a:solidFill>
              </a:rPr>
              <a:t> </a:t>
            </a:r>
            <a:endParaRPr lang="en-US" altLang="ja-JP" sz="2800" b="1" dirty="0">
              <a:solidFill>
                <a:srgbClr val="FF0000"/>
              </a:solidFill>
            </a:endParaRPr>
          </a:p>
          <a:p>
            <a:pPr marL="0" indent="0">
              <a:buNone/>
            </a:pPr>
            <a:endParaRPr lang="en-US" altLang="ja-JP" sz="2800" b="1" dirty="0">
              <a:solidFill>
                <a:srgbClr val="FF0000"/>
              </a:solidFill>
            </a:endParaRPr>
          </a:p>
          <a:p>
            <a:pPr marL="0" indent="0">
              <a:buNone/>
            </a:pPr>
            <a:endParaRPr lang="en-US" altLang="ja-JP" sz="2800" b="1" dirty="0">
              <a:solidFill>
                <a:srgbClr val="FF0000"/>
              </a:solidFill>
            </a:endParaRPr>
          </a:p>
          <a:p>
            <a:pPr marL="0" indent="0">
              <a:buNone/>
            </a:pPr>
            <a:r>
              <a:rPr lang="en-US" altLang="ja-JP" sz="2800" b="1" dirty="0">
                <a:solidFill>
                  <a:srgbClr val="FF0000"/>
                </a:solidFill>
              </a:rPr>
              <a:t>2</a:t>
            </a:r>
            <a:r>
              <a:rPr lang="ja-JP" altLang="en-US" sz="2800" b="1">
                <a:solidFill>
                  <a:srgbClr val="FF0000"/>
                </a:solidFill>
              </a:rPr>
              <a:t>）计算机网络；</a:t>
            </a:r>
            <a:endParaRPr lang="en-US" altLang="ja-JP" sz="2800" b="1" dirty="0">
              <a:solidFill>
                <a:srgbClr val="FF0000"/>
              </a:solidFill>
            </a:endParaRPr>
          </a:p>
        </p:txBody>
      </p:sp>
      <p:pic>
        <p:nvPicPr>
          <p:cNvPr id="7" name="Picture 6">
            <a:extLst>
              <a:ext uri="{FF2B5EF4-FFF2-40B4-BE49-F238E27FC236}">
                <a16:creationId xmlns="" xmlns:a16="http://schemas.microsoft.com/office/drawing/2014/main" id="{29B65B81-0BB7-4E4A-9FBA-46D27321C711}"/>
              </a:ext>
            </a:extLst>
          </p:cNvPr>
          <p:cNvPicPr>
            <a:picLocks noChangeAspect="1"/>
          </p:cNvPicPr>
          <p:nvPr/>
        </p:nvPicPr>
        <p:blipFill>
          <a:blip r:embed="rId3"/>
          <a:stretch>
            <a:fillRect/>
          </a:stretch>
        </p:blipFill>
        <p:spPr>
          <a:xfrm>
            <a:off x="209305" y="1669562"/>
            <a:ext cx="2958379" cy="1504692"/>
          </a:xfrm>
          <a:prstGeom prst="rect">
            <a:avLst/>
          </a:prstGeom>
        </p:spPr>
      </p:pic>
      <p:pic>
        <p:nvPicPr>
          <p:cNvPr id="8" name="Picture 7">
            <a:extLst>
              <a:ext uri="{FF2B5EF4-FFF2-40B4-BE49-F238E27FC236}">
                <a16:creationId xmlns="" xmlns:a16="http://schemas.microsoft.com/office/drawing/2014/main" id="{B3017294-514D-5C42-97A8-A9F982C44A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9541" y="1668531"/>
            <a:ext cx="2689018" cy="1535343"/>
          </a:xfrm>
          <a:prstGeom prst="rect">
            <a:avLst/>
          </a:prstGeom>
        </p:spPr>
      </p:pic>
      <p:pic>
        <p:nvPicPr>
          <p:cNvPr id="9" name="Picture 8">
            <a:extLst>
              <a:ext uri="{FF2B5EF4-FFF2-40B4-BE49-F238E27FC236}">
                <a16:creationId xmlns="" xmlns:a16="http://schemas.microsoft.com/office/drawing/2014/main" id="{6EBA95D9-40F3-9D49-A8B5-E29FD0B577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81284" y="1655975"/>
            <a:ext cx="2707291" cy="1555053"/>
          </a:xfrm>
          <a:prstGeom prst="rect">
            <a:avLst/>
          </a:prstGeom>
        </p:spPr>
      </p:pic>
      <p:pic>
        <p:nvPicPr>
          <p:cNvPr id="10" name="Picture 9">
            <a:extLst>
              <a:ext uri="{FF2B5EF4-FFF2-40B4-BE49-F238E27FC236}">
                <a16:creationId xmlns="" xmlns:a16="http://schemas.microsoft.com/office/drawing/2014/main" id="{DB6E0A10-34D4-8246-98A9-BAEF100F50C7}"/>
              </a:ext>
            </a:extLst>
          </p:cNvPr>
          <p:cNvPicPr>
            <a:picLocks noChangeAspect="1"/>
          </p:cNvPicPr>
          <p:nvPr/>
        </p:nvPicPr>
        <p:blipFill>
          <a:blip r:embed="rId6"/>
          <a:stretch>
            <a:fillRect/>
          </a:stretch>
        </p:blipFill>
        <p:spPr>
          <a:xfrm>
            <a:off x="684556" y="3703870"/>
            <a:ext cx="3433629" cy="2505278"/>
          </a:xfrm>
          <a:prstGeom prst="rect">
            <a:avLst/>
          </a:prstGeom>
        </p:spPr>
      </p:pic>
      <p:pic>
        <p:nvPicPr>
          <p:cNvPr id="11" name="Picture 10">
            <a:extLst>
              <a:ext uri="{FF2B5EF4-FFF2-40B4-BE49-F238E27FC236}">
                <a16:creationId xmlns="" xmlns:a16="http://schemas.microsoft.com/office/drawing/2014/main" id="{E278403F-93F9-AD48-B7B9-524230908AA4}"/>
              </a:ext>
            </a:extLst>
          </p:cNvPr>
          <p:cNvPicPr>
            <a:picLocks noChangeAspect="1"/>
          </p:cNvPicPr>
          <p:nvPr/>
        </p:nvPicPr>
        <p:blipFill>
          <a:blip r:embed="rId7"/>
          <a:stretch>
            <a:fillRect/>
          </a:stretch>
        </p:blipFill>
        <p:spPr>
          <a:xfrm>
            <a:off x="4137935" y="4047260"/>
            <a:ext cx="3886698" cy="2013436"/>
          </a:xfrm>
          <a:prstGeom prst="rect">
            <a:avLst/>
          </a:prstGeom>
        </p:spPr>
      </p:pic>
      <p:sp>
        <p:nvSpPr>
          <p:cNvPr id="4" name="Date Placeholder 3">
            <a:extLst>
              <a:ext uri="{FF2B5EF4-FFF2-40B4-BE49-F238E27FC236}">
                <a16:creationId xmlns="" xmlns:a16="http://schemas.microsoft.com/office/drawing/2014/main" id="{5FEF2824-6742-114A-BEA5-3E57DA5AA05B}"/>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E72508C1-7DA2-6644-AA8C-084863FAC5D2}"/>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07D3C4AC-BA18-6749-A799-1E48AF349F7C}"/>
              </a:ext>
            </a:extLst>
          </p:cNvPr>
          <p:cNvSpPr>
            <a:spLocks noGrp="1"/>
          </p:cNvSpPr>
          <p:nvPr>
            <p:ph type="sldNum" sz="quarter" idx="12"/>
          </p:nvPr>
        </p:nvSpPr>
        <p:spPr/>
        <p:txBody>
          <a:bodyPr/>
          <a:lstStyle/>
          <a:p>
            <a:fld id="{544A5C6C-F315-4E99-B6A8-F0F90911BB40}" type="slidenum">
              <a:rPr lang="en-US" smtClean="0"/>
              <a:pPr/>
              <a:t>18</a:t>
            </a:fld>
            <a:endParaRPr lang="en-US" dirty="0"/>
          </a:p>
        </p:txBody>
      </p:sp>
    </p:spTree>
    <p:extLst>
      <p:ext uri="{BB962C8B-B14F-4D97-AF65-F5344CB8AC3E}">
        <p14:creationId xmlns:p14="http://schemas.microsoft.com/office/powerpoint/2010/main" val="1487727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8AE25D-C495-7B49-9C45-53A13994976F}"/>
              </a:ext>
            </a:extLst>
          </p:cNvPr>
          <p:cNvSpPr>
            <a:spLocks noGrp="1"/>
          </p:cNvSpPr>
          <p:nvPr>
            <p:ph type="title"/>
          </p:nvPr>
        </p:nvSpPr>
        <p:spPr/>
        <p:txBody>
          <a:bodyPr>
            <a:normAutofit/>
          </a:bodyPr>
          <a:lstStyle/>
          <a:p>
            <a:r>
              <a:rPr lang="en-US" altLang="zh-CN" dirty="0">
                <a:solidFill>
                  <a:srgbClr val="5AA2AE">
                    <a:lumMod val="50000"/>
                  </a:srgbClr>
                </a:solidFill>
              </a:rPr>
              <a:t>CCF</a:t>
            </a:r>
            <a:r>
              <a:rPr lang="ja-JP" altLang="en-US">
                <a:solidFill>
                  <a:srgbClr val="5AA2AE">
                    <a:lumMod val="50000"/>
                  </a:srgbClr>
                </a:solidFill>
              </a:rPr>
              <a:t>推荐列表</a:t>
            </a:r>
            <a:r>
              <a:rPr lang="en-US" altLang="ja-JP" dirty="0">
                <a:solidFill>
                  <a:srgbClr val="5AA2AE">
                    <a:lumMod val="50000"/>
                  </a:srgbClr>
                </a:solidFill>
              </a:rPr>
              <a:t> </a:t>
            </a:r>
            <a:r>
              <a:rPr lang="en-US" sz="1600" dirty="0">
                <a:solidFill>
                  <a:srgbClr val="5AA2AE">
                    <a:lumMod val="50000"/>
                  </a:srgbClr>
                </a:solidFill>
              </a:rPr>
              <a:t>https://</a:t>
            </a:r>
            <a:r>
              <a:rPr lang="en-US" sz="1600" dirty="0" err="1">
                <a:solidFill>
                  <a:srgbClr val="5AA2AE">
                    <a:lumMod val="50000"/>
                  </a:srgbClr>
                </a:solidFill>
              </a:rPr>
              <a:t>www.ccf.org.cn</a:t>
            </a:r>
            <a:r>
              <a:rPr lang="en-US" sz="1600" dirty="0">
                <a:solidFill>
                  <a:srgbClr val="5AA2AE">
                    <a:lumMod val="50000"/>
                  </a:srgbClr>
                </a:solidFill>
              </a:rPr>
              <a:t>/</a:t>
            </a:r>
            <a:r>
              <a:rPr lang="en-US" sz="1600" dirty="0" err="1">
                <a:solidFill>
                  <a:srgbClr val="5AA2AE">
                    <a:lumMod val="50000"/>
                  </a:srgbClr>
                </a:solidFill>
              </a:rPr>
              <a:t>Academic_Evaluation</a:t>
            </a:r>
            <a:r>
              <a:rPr lang="en-US" sz="1600" dirty="0">
                <a:solidFill>
                  <a:srgbClr val="5AA2AE">
                    <a:lumMod val="50000"/>
                  </a:srgbClr>
                </a:solidFill>
              </a:rPr>
              <a:t>/</a:t>
            </a:r>
            <a:r>
              <a:rPr lang="en-US" sz="1600" dirty="0" err="1">
                <a:solidFill>
                  <a:srgbClr val="5AA2AE">
                    <a:lumMod val="50000"/>
                  </a:srgbClr>
                </a:solidFill>
              </a:rPr>
              <a:t>By_category</a:t>
            </a:r>
            <a:endParaRPr lang="en-US" dirty="0"/>
          </a:p>
        </p:txBody>
      </p:sp>
      <p:sp>
        <p:nvSpPr>
          <p:cNvPr id="3" name="Content Placeholder 2">
            <a:extLst>
              <a:ext uri="{FF2B5EF4-FFF2-40B4-BE49-F238E27FC236}">
                <a16:creationId xmlns="" xmlns:a16="http://schemas.microsoft.com/office/drawing/2014/main" id="{88406287-0C80-084A-9DE8-0214B398644D}"/>
              </a:ext>
            </a:extLst>
          </p:cNvPr>
          <p:cNvSpPr>
            <a:spLocks noGrp="1"/>
          </p:cNvSpPr>
          <p:nvPr>
            <p:ph idx="1"/>
          </p:nvPr>
        </p:nvSpPr>
        <p:spPr/>
        <p:txBody>
          <a:bodyPr>
            <a:normAutofit/>
          </a:bodyPr>
          <a:lstStyle/>
          <a:p>
            <a:pPr marL="0" indent="0">
              <a:buNone/>
            </a:pPr>
            <a:r>
              <a:rPr lang="en-US" altLang="ja-JP" sz="2600" b="1" dirty="0">
                <a:solidFill>
                  <a:srgbClr val="FF0000"/>
                </a:solidFill>
              </a:rPr>
              <a:t>3</a:t>
            </a:r>
            <a:r>
              <a:rPr lang="ja-JP" altLang="en-US" sz="2600" b="1">
                <a:solidFill>
                  <a:srgbClr val="FF0000"/>
                </a:solidFill>
              </a:rPr>
              <a:t>）网络与信息安全；</a:t>
            </a: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r>
              <a:rPr lang="en-US" altLang="ja-JP" sz="2600" b="1" dirty="0">
                <a:solidFill>
                  <a:srgbClr val="FF0000"/>
                </a:solidFill>
              </a:rPr>
              <a:t>4</a:t>
            </a:r>
            <a:r>
              <a:rPr lang="ja-JP" altLang="en-US" sz="2600" b="1">
                <a:solidFill>
                  <a:srgbClr val="FF0000"/>
                </a:solidFill>
              </a:rPr>
              <a:t>）软件工程</a:t>
            </a:r>
            <a:r>
              <a:rPr lang="en-US" altLang="ja-JP" sz="2600" b="1" dirty="0">
                <a:solidFill>
                  <a:srgbClr val="FF0000"/>
                </a:solidFill>
              </a:rPr>
              <a:t>/</a:t>
            </a:r>
            <a:r>
              <a:rPr lang="ja-JP" altLang="en-US" sz="2600" b="1">
                <a:solidFill>
                  <a:srgbClr val="FF0000"/>
                </a:solidFill>
              </a:rPr>
              <a:t>系统软件</a:t>
            </a:r>
            <a:r>
              <a:rPr lang="en-US" altLang="ja-JP" sz="2600" b="1" dirty="0">
                <a:solidFill>
                  <a:srgbClr val="FF0000"/>
                </a:solidFill>
              </a:rPr>
              <a:t>/</a:t>
            </a:r>
            <a:r>
              <a:rPr lang="ja-JP" altLang="en-US" sz="2600" b="1">
                <a:solidFill>
                  <a:srgbClr val="FF0000"/>
                </a:solidFill>
              </a:rPr>
              <a:t>程序设计语言；</a:t>
            </a:r>
            <a:endParaRPr lang="en-US" altLang="ja-JP" sz="2600" b="1" dirty="0">
              <a:solidFill>
                <a:srgbClr val="FF0000"/>
              </a:solidFill>
            </a:endParaRPr>
          </a:p>
          <a:p>
            <a:endParaRPr lang="en-US" sz="2600" b="1" dirty="0">
              <a:solidFill>
                <a:srgbClr val="FF0000"/>
              </a:solidFill>
            </a:endParaRPr>
          </a:p>
        </p:txBody>
      </p:sp>
      <p:pic>
        <p:nvPicPr>
          <p:cNvPr id="7" name="Picture 6">
            <a:extLst>
              <a:ext uri="{FF2B5EF4-FFF2-40B4-BE49-F238E27FC236}">
                <a16:creationId xmlns="" xmlns:a16="http://schemas.microsoft.com/office/drawing/2014/main" id="{779F4FDE-BE76-A841-A8F3-23F1EA6901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376" y="1652181"/>
            <a:ext cx="3021537" cy="1888461"/>
          </a:xfrm>
          <a:prstGeom prst="rect">
            <a:avLst/>
          </a:prstGeom>
        </p:spPr>
      </p:pic>
      <p:pic>
        <p:nvPicPr>
          <p:cNvPr id="8" name="Picture 7">
            <a:extLst>
              <a:ext uri="{FF2B5EF4-FFF2-40B4-BE49-F238E27FC236}">
                <a16:creationId xmlns="" xmlns:a16="http://schemas.microsoft.com/office/drawing/2014/main" id="{9A05B27C-AD58-FD4F-A242-F19E078F4F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5089" y="1652181"/>
            <a:ext cx="2470771" cy="1853079"/>
          </a:xfrm>
          <a:prstGeom prst="rect">
            <a:avLst/>
          </a:prstGeom>
        </p:spPr>
      </p:pic>
      <p:pic>
        <p:nvPicPr>
          <p:cNvPr id="10" name="Picture 9">
            <a:extLst>
              <a:ext uri="{FF2B5EF4-FFF2-40B4-BE49-F238E27FC236}">
                <a16:creationId xmlns="" xmlns:a16="http://schemas.microsoft.com/office/drawing/2014/main" id="{18B5EA21-1886-364A-B77F-7901554A9BE0}"/>
              </a:ext>
            </a:extLst>
          </p:cNvPr>
          <p:cNvPicPr>
            <a:picLocks noChangeAspect="1"/>
          </p:cNvPicPr>
          <p:nvPr/>
        </p:nvPicPr>
        <p:blipFill>
          <a:blip r:embed="rId4"/>
          <a:stretch>
            <a:fillRect/>
          </a:stretch>
        </p:blipFill>
        <p:spPr>
          <a:xfrm>
            <a:off x="3881873" y="4264478"/>
            <a:ext cx="4544179" cy="1883861"/>
          </a:xfrm>
          <a:prstGeom prst="rect">
            <a:avLst/>
          </a:prstGeom>
        </p:spPr>
      </p:pic>
      <p:pic>
        <p:nvPicPr>
          <p:cNvPr id="12" name="Picture 11">
            <a:extLst>
              <a:ext uri="{FF2B5EF4-FFF2-40B4-BE49-F238E27FC236}">
                <a16:creationId xmlns="" xmlns:a16="http://schemas.microsoft.com/office/drawing/2014/main" id="{2195434A-5DF5-AA42-BDA9-34FB1E427F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8715" y="4088808"/>
            <a:ext cx="2971800" cy="2235200"/>
          </a:xfrm>
          <a:prstGeom prst="rect">
            <a:avLst/>
          </a:prstGeom>
        </p:spPr>
      </p:pic>
      <p:sp>
        <p:nvSpPr>
          <p:cNvPr id="4" name="Date Placeholder 3">
            <a:extLst>
              <a:ext uri="{FF2B5EF4-FFF2-40B4-BE49-F238E27FC236}">
                <a16:creationId xmlns="" xmlns:a16="http://schemas.microsoft.com/office/drawing/2014/main" id="{BE3EDCA3-D4A0-CD40-91DF-CE619D03DDC8}"/>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AEA8205A-FBE8-E94D-87B0-E5CD5393A787}"/>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277328A9-DFB5-2945-80ED-CE7102D14C96}"/>
              </a:ext>
            </a:extLst>
          </p:cNvPr>
          <p:cNvSpPr>
            <a:spLocks noGrp="1"/>
          </p:cNvSpPr>
          <p:nvPr>
            <p:ph type="sldNum" sz="quarter" idx="12"/>
          </p:nvPr>
        </p:nvSpPr>
        <p:spPr/>
        <p:txBody>
          <a:bodyPr/>
          <a:lstStyle/>
          <a:p>
            <a:fld id="{544A5C6C-F315-4E99-B6A8-F0F90911BB40}" type="slidenum">
              <a:rPr lang="en-US" smtClean="0"/>
              <a:pPr/>
              <a:t>19</a:t>
            </a:fld>
            <a:endParaRPr lang="en-US" dirty="0"/>
          </a:p>
        </p:txBody>
      </p:sp>
    </p:spTree>
    <p:extLst>
      <p:ext uri="{BB962C8B-B14F-4D97-AF65-F5344CB8AC3E}">
        <p14:creationId xmlns:p14="http://schemas.microsoft.com/office/powerpoint/2010/main" val="189483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86494-0681-454F-9D2D-3B5BECF6228B}"/>
              </a:ext>
            </a:extLst>
          </p:cNvPr>
          <p:cNvSpPr>
            <a:spLocks noGrp="1"/>
          </p:cNvSpPr>
          <p:nvPr>
            <p:ph type="title"/>
          </p:nvPr>
        </p:nvSpPr>
        <p:spPr/>
        <p:txBody>
          <a:bodyPr>
            <a:normAutofit/>
          </a:bodyPr>
          <a:lstStyle/>
          <a:p>
            <a:r>
              <a:rPr lang="zh-CN" altLang="en-US" dirty="0" smtClean="0"/>
              <a:t>方向介绍</a:t>
            </a:r>
            <a:endParaRPr lang="en-US" dirty="0"/>
          </a:p>
        </p:txBody>
      </p:sp>
      <p:sp>
        <p:nvSpPr>
          <p:cNvPr id="3" name="Content Placeholder 2">
            <a:extLst>
              <a:ext uri="{FF2B5EF4-FFF2-40B4-BE49-F238E27FC236}">
                <a16:creationId xmlns="" xmlns:a16="http://schemas.microsoft.com/office/drawing/2014/main" id="{B912544F-1CF8-694D-BD1E-1F80CFF356CB}"/>
              </a:ext>
            </a:extLst>
          </p:cNvPr>
          <p:cNvSpPr>
            <a:spLocks noGrp="1"/>
          </p:cNvSpPr>
          <p:nvPr>
            <p:ph idx="1"/>
          </p:nvPr>
        </p:nvSpPr>
        <p:spPr/>
        <p:txBody>
          <a:bodyPr>
            <a:normAutofit/>
          </a:bodyPr>
          <a:lstStyle/>
          <a:p>
            <a:r>
              <a:rPr lang="zh-CN" altLang="en-US" dirty="0" smtClean="0"/>
              <a:t>集群</a:t>
            </a:r>
            <a:r>
              <a:rPr lang="en-US" dirty="0" smtClean="0"/>
              <a:t>:</a:t>
            </a:r>
          </a:p>
          <a:p>
            <a:pPr marL="0" indent="0">
              <a:buNone/>
            </a:pPr>
            <a:endParaRPr lang="en-US" dirty="0"/>
          </a:p>
          <a:p>
            <a:pPr lvl="1"/>
            <a:r>
              <a:rPr lang="zh-CN" altLang="en-US" dirty="0"/>
              <a:t>集群指</a:t>
            </a:r>
            <a:r>
              <a:rPr lang="zh-CN" altLang="en-US" dirty="0"/>
              <a:t>能够与其他个体以及周围环境交互作用的若干个体</a:t>
            </a:r>
            <a:r>
              <a:rPr lang="zh-CN" altLang="en-US" dirty="0" smtClean="0"/>
              <a:t>集合</a:t>
            </a:r>
            <a:endParaRPr lang="en-US" altLang="zh-CN" dirty="0" smtClean="0"/>
          </a:p>
          <a:p>
            <a:pPr marL="457200" lvl="1" indent="0">
              <a:buNone/>
            </a:pPr>
            <a:endParaRPr lang="en-US" altLang="zh-CN" dirty="0"/>
          </a:p>
          <a:p>
            <a:pPr lvl="1"/>
            <a:r>
              <a:rPr lang="zh-CN" altLang="en-US" dirty="0"/>
              <a:t>集群并不是对多个个体进行简单的连接和组合</a:t>
            </a:r>
            <a:r>
              <a:rPr lang="en-US" altLang="zh-CN" dirty="0"/>
              <a:t>,</a:t>
            </a:r>
            <a:r>
              <a:rPr lang="zh-CN" altLang="en-US" dirty="0"/>
              <a:t>而是使众多个体高效</a:t>
            </a:r>
            <a:r>
              <a:rPr lang="zh-CN" altLang="en-US" dirty="0"/>
              <a:t>协作、紧密</a:t>
            </a:r>
            <a:r>
              <a:rPr lang="zh-CN" altLang="en-US" dirty="0" smtClean="0"/>
              <a:t>耦合</a:t>
            </a:r>
            <a:endParaRPr lang="en-US" altLang="zh-CN" dirty="0" smtClean="0"/>
          </a:p>
          <a:p>
            <a:pPr marL="457200" lvl="1" indent="0">
              <a:buNone/>
            </a:pPr>
            <a:endParaRPr lang="en-US" altLang="zh-CN" dirty="0"/>
          </a:p>
          <a:p>
            <a:pPr lvl="1"/>
            <a:r>
              <a:rPr lang="zh-CN" altLang="en-US" dirty="0"/>
              <a:t>集群技术将大大提高个体行为的智能化程度，更好地完成单个个体无法完成的工作</a:t>
            </a:r>
          </a:p>
          <a:p>
            <a:pPr marL="457200" lvl="1" indent="0">
              <a:buNone/>
            </a:pPr>
            <a:endParaRPr lang="en-US" sz="2400" dirty="0"/>
          </a:p>
        </p:txBody>
      </p:sp>
      <p:sp>
        <p:nvSpPr>
          <p:cNvPr id="4" name="Date Placeholder 3">
            <a:extLst>
              <a:ext uri="{FF2B5EF4-FFF2-40B4-BE49-F238E27FC236}">
                <a16:creationId xmlns="" xmlns:a16="http://schemas.microsoft.com/office/drawing/2014/main" id="{D2093636-BF2C-974F-9DE0-EB6C045C2F97}"/>
              </a:ext>
            </a:extLst>
          </p:cNvPr>
          <p:cNvSpPr>
            <a:spLocks noGrp="1"/>
          </p:cNvSpPr>
          <p:nvPr>
            <p:ph type="dt" sz="half" idx="10"/>
          </p:nvPr>
        </p:nvSpPr>
        <p:spPr/>
        <p:txBody>
          <a:bodyPr/>
          <a:lstStyle/>
          <a:p>
            <a:r>
              <a:rPr lang="en-US" altLang="zh-CN" dirty="0" smtClean="0"/>
              <a:t>2022-09-01</a:t>
            </a:r>
            <a:endParaRPr lang="zh-CN" altLang="en-US" dirty="0"/>
          </a:p>
        </p:txBody>
      </p:sp>
      <p:sp>
        <p:nvSpPr>
          <p:cNvPr id="6" name="Slide Number Placeholder 5">
            <a:extLst>
              <a:ext uri="{FF2B5EF4-FFF2-40B4-BE49-F238E27FC236}">
                <a16:creationId xmlns="" xmlns:a16="http://schemas.microsoft.com/office/drawing/2014/main" id="{2399684C-FD09-7D4F-A209-12B6432A794E}"/>
              </a:ext>
            </a:extLst>
          </p:cNvPr>
          <p:cNvSpPr>
            <a:spLocks noGrp="1"/>
          </p:cNvSpPr>
          <p:nvPr>
            <p:ph type="sldNum" sz="quarter" idx="12"/>
          </p:nvPr>
        </p:nvSpPr>
        <p:spPr/>
        <p:txBody>
          <a:bodyPr/>
          <a:lstStyle/>
          <a:p>
            <a:fld id="{544A5C6C-F315-4E99-B6A8-F0F90911BB40}" type="slidenum">
              <a:rPr lang="en-US" smtClean="0"/>
              <a:pPr/>
              <a:t>2</a:t>
            </a:fld>
            <a:endParaRPr lang="en-US" dirty="0"/>
          </a:p>
        </p:txBody>
      </p:sp>
    </p:spTree>
    <p:extLst>
      <p:ext uri="{BB962C8B-B14F-4D97-AF65-F5344CB8AC3E}">
        <p14:creationId xmlns:p14="http://schemas.microsoft.com/office/powerpoint/2010/main" val="386409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875891-0F57-BA42-9FB5-F6FFD3DB24DD}"/>
              </a:ext>
            </a:extLst>
          </p:cNvPr>
          <p:cNvSpPr>
            <a:spLocks noGrp="1"/>
          </p:cNvSpPr>
          <p:nvPr>
            <p:ph type="title"/>
          </p:nvPr>
        </p:nvSpPr>
        <p:spPr/>
        <p:txBody>
          <a:bodyPr>
            <a:normAutofit/>
          </a:bodyPr>
          <a:lstStyle/>
          <a:p>
            <a:r>
              <a:rPr lang="en-US" altLang="zh-CN" dirty="0">
                <a:solidFill>
                  <a:srgbClr val="5AA2AE">
                    <a:lumMod val="50000"/>
                  </a:srgbClr>
                </a:solidFill>
              </a:rPr>
              <a:t>CCF</a:t>
            </a:r>
            <a:r>
              <a:rPr lang="ja-JP" altLang="en-US">
                <a:solidFill>
                  <a:srgbClr val="5AA2AE">
                    <a:lumMod val="50000"/>
                  </a:srgbClr>
                </a:solidFill>
              </a:rPr>
              <a:t>推荐列表</a:t>
            </a:r>
            <a:r>
              <a:rPr lang="en-US" altLang="ja-JP" dirty="0">
                <a:solidFill>
                  <a:srgbClr val="5AA2AE">
                    <a:lumMod val="50000"/>
                  </a:srgbClr>
                </a:solidFill>
              </a:rPr>
              <a:t> </a:t>
            </a:r>
            <a:r>
              <a:rPr lang="en-US" sz="1600" dirty="0">
                <a:solidFill>
                  <a:srgbClr val="5AA2AE">
                    <a:lumMod val="50000"/>
                  </a:srgbClr>
                </a:solidFill>
              </a:rPr>
              <a:t>https://</a:t>
            </a:r>
            <a:r>
              <a:rPr lang="en-US" sz="1600" dirty="0" err="1">
                <a:solidFill>
                  <a:srgbClr val="5AA2AE">
                    <a:lumMod val="50000"/>
                  </a:srgbClr>
                </a:solidFill>
              </a:rPr>
              <a:t>www.ccf.org.cn</a:t>
            </a:r>
            <a:r>
              <a:rPr lang="en-US" sz="1600" dirty="0">
                <a:solidFill>
                  <a:srgbClr val="5AA2AE">
                    <a:lumMod val="50000"/>
                  </a:srgbClr>
                </a:solidFill>
              </a:rPr>
              <a:t>/</a:t>
            </a:r>
            <a:r>
              <a:rPr lang="en-US" sz="1600" dirty="0" err="1">
                <a:solidFill>
                  <a:srgbClr val="5AA2AE">
                    <a:lumMod val="50000"/>
                  </a:srgbClr>
                </a:solidFill>
              </a:rPr>
              <a:t>Academic_Evaluation</a:t>
            </a:r>
            <a:r>
              <a:rPr lang="en-US" sz="1600" dirty="0">
                <a:solidFill>
                  <a:srgbClr val="5AA2AE">
                    <a:lumMod val="50000"/>
                  </a:srgbClr>
                </a:solidFill>
              </a:rPr>
              <a:t>/</a:t>
            </a:r>
            <a:r>
              <a:rPr lang="en-US" sz="1600" dirty="0" err="1">
                <a:solidFill>
                  <a:srgbClr val="5AA2AE">
                    <a:lumMod val="50000"/>
                  </a:srgbClr>
                </a:solidFill>
              </a:rPr>
              <a:t>By_category</a:t>
            </a:r>
            <a:endParaRPr lang="en-US" dirty="0"/>
          </a:p>
        </p:txBody>
      </p:sp>
      <p:sp>
        <p:nvSpPr>
          <p:cNvPr id="3" name="Content Placeholder 2">
            <a:extLst>
              <a:ext uri="{FF2B5EF4-FFF2-40B4-BE49-F238E27FC236}">
                <a16:creationId xmlns="" xmlns:a16="http://schemas.microsoft.com/office/drawing/2014/main" id="{D296814D-3763-C645-B9B3-486A38A5570C}"/>
              </a:ext>
            </a:extLst>
          </p:cNvPr>
          <p:cNvSpPr>
            <a:spLocks noGrp="1"/>
          </p:cNvSpPr>
          <p:nvPr>
            <p:ph idx="1"/>
          </p:nvPr>
        </p:nvSpPr>
        <p:spPr/>
        <p:txBody>
          <a:bodyPr>
            <a:normAutofit/>
          </a:bodyPr>
          <a:lstStyle/>
          <a:p>
            <a:pPr marL="0" indent="0">
              <a:buNone/>
            </a:pPr>
            <a:r>
              <a:rPr lang="en-US" altLang="ja-JP" sz="2600" b="1" dirty="0">
                <a:solidFill>
                  <a:srgbClr val="FF0000"/>
                </a:solidFill>
              </a:rPr>
              <a:t>5</a:t>
            </a:r>
            <a:r>
              <a:rPr lang="ja-JP" altLang="en-US" sz="2600" b="1">
                <a:solidFill>
                  <a:srgbClr val="FF0000"/>
                </a:solidFill>
              </a:rPr>
              <a:t>）数据库</a:t>
            </a:r>
            <a:r>
              <a:rPr lang="en-US" altLang="ja-JP" sz="2600" b="1" dirty="0">
                <a:solidFill>
                  <a:srgbClr val="FF0000"/>
                </a:solidFill>
              </a:rPr>
              <a:t>/</a:t>
            </a:r>
            <a:r>
              <a:rPr lang="ja-JP" altLang="en-US" sz="2600" b="1">
                <a:solidFill>
                  <a:srgbClr val="FF0000"/>
                </a:solidFill>
              </a:rPr>
              <a:t>数据挖掘</a:t>
            </a:r>
            <a:r>
              <a:rPr lang="en-US" altLang="ja-JP" sz="2600" b="1" dirty="0">
                <a:solidFill>
                  <a:srgbClr val="FF0000"/>
                </a:solidFill>
              </a:rPr>
              <a:t>/</a:t>
            </a:r>
            <a:r>
              <a:rPr lang="ja-JP" altLang="en-US" sz="2600" b="1">
                <a:solidFill>
                  <a:srgbClr val="FF0000"/>
                </a:solidFill>
              </a:rPr>
              <a:t>内容检索；</a:t>
            </a: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r>
              <a:rPr lang="en-US" altLang="ja-JP" sz="2600" b="1" dirty="0">
                <a:solidFill>
                  <a:srgbClr val="FF0000"/>
                </a:solidFill>
              </a:rPr>
              <a:t>6</a:t>
            </a:r>
            <a:r>
              <a:rPr lang="ja-JP" altLang="en-US" sz="2600" b="1">
                <a:solidFill>
                  <a:srgbClr val="FF0000"/>
                </a:solidFill>
              </a:rPr>
              <a:t>）计算机科学理论；</a:t>
            </a:r>
            <a:endParaRPr lang="en-US" altLang="ja-JP" sz="2600" b="1" dirty="0">
              <a:solidFill>
                <a:srgbClr val="FF0000"/>
              </a:solidFill>
            </a:endParaRPr>
          </a:p>
          <a:p>
            <a:endParaRPr lang="en-US" sz="2600" b="1" dirty="0">
              <a:solidFill>
                <a:srgbClr val="FF0000"/>
              </a:solidFill>
            </a:endParaRPr>
          </a:p>
        </p:txBody>
      </p:sp>
      <p:pic>
        <p:nvPicPr>
          <p:cNvPr id="12" name="Picture 11">
            <a:extLst>
              <a:ext uri="{FF2B5EF4-FFF2-40B4-BE49-F238E27FC236}">
                <a16:creationId xmlns="" xmlns:a16="http://schemas.microsoft.com/office/drawing/2014/main" id="{668B212D-8570-BC49-B726-13C731DC25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59078" y="3906831"/>
            <a:ext cx="3375375" cy="2370665"/>
          </a:xfrm>
          <a:prstGeom prst="rect">
            <a:avLst/>
          </a:prstGeom>
        </p:spPr>
      </p:pic>
      <p:pic>
        <p:nvPicPr>
          <p:cNvPr id="14" name="Picture 13">
            <a:extLst>
              <a:ext uri="{FF2B5EF4-FFF2-40B4-BE49-F238E27FC236}">
                <a16:creationId xmlns="" xmlns:a16="http://schemas.microsoft.com/office/drawing/2014/main" id="{66D80EF5-06C2-8341-965A-4039E4A45D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121" y="4050502"/>
            <a:ext cx="3814389" cy="2137647"/>
          </a:xfrm>
          <a:prstGeom prst="rect">
            <a:avLst/>
          </a:prstGeom>
        </p:spPr>
      </p:pic>
      <p:pic>
        <p:nvPicPr>
          <p:cNvPr id="16" name="Picture 15">
            <a:extLst>
              <a:ext uri="{FF2B5EF4-FFF2-40B4-BE49-F238E27FC236}">
                <a16:creationId xmlns="" xmlns:a16="http://schemas.microsoft.com/office/drawing/2014/main" id="{AEDB998A-91FD-864E-9E18-71C605B5D2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036" y="1575983"/>
            <a:ext cx="3200400" cy="1866900"/>
          </a:xfrm>
          <a:prstGeom prst="rect">
            <a:avLst/>
          </a:prstGeom>
        </p:spPr>
      </p:pic>
      <p:pic>
        <p:nvPicPr>
          <p:cNvPr id="18" name="Picture 17">
            <a:extLst>
              <a:ext uri="{FF2B5EF4-FFF2-40B4-BE49-F238E27FC236}">
                <a16:creationId xmlns="" xmlns:a16="http://schemas.microsoft.com/office/drawing/2014/main" id="{4FDE2508-79AE-C64E-881D-3723474F27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9336" y="1750110"/>
            <a:ext cx="2794000" cy="1866900"/>
          </a:xfrm>
          <a:prstGeom prst="rect">
            <a:avLst/>
          </a:prstGeom>
        </p:spPr>
      </p:pic>
      <p:sp>
        <p:nvSpPr>
          <p:cNvPr id="4" name="Date Placeholder 3">
            <a:extLst>
              <a:ext uri="{FF2B5EF4-FFF2-40B4-BE49-F238E27FC236}">
                <a16:creationId xmlns="" xmlns:a16="http://schemas.microsoft.com/office/drawing/2014/main" id="{AE7811F0-EE78-0A4E-B2FD-8D6E122CCC0A}"/>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D21FC04E-FEF7-1E43-8402-46FBE0AFB0BE}"/>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9BDD04E5-7E09-BF46-AF6A-7703BDBAD8CA}"/>
              </a:ext>
            </a:extLst>
          </p:cNvPr>
          <p:cNvSpPr>
            <a:spLocks noGrp="1"/>
          </p:cNvSpPr>
          <p:nvPr>
            <p:ph type="sldNum" sz="quarter" idx="12"/>
          </p:nvPr>
        </p:nvSpPr>
        <p:spPr/>
        <p:txBody>
          <a:bodyPr/>
          <a:lstStyle/>
          <a:p>
            <a:fld id="{544A5C6C-F315-4E99-B6A8-F0F90911BB40}" type="slidenum">
              <a:rPr lang="en-US" smtClean="0"/>
              <a:pPr/>
              <a:t>20</a:t>
            </a:fld>
            <a:endParaRPr lang="en-US" dirty="0"/>
          </a:p>
        </p:txBody>
      </p:sp>
    </p:spTree>
    <p:extLst>
      <p:ext uri="{BB962C8B-B14F-4D97-AF65-F5344CB8AC3E}">
        <p14:creationId xmlns:p14="http://schemas.microsoft.com/office/powerpoint/2010/main" val="3099149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634DBC-265F-2D4D-91F7-173776D9C9D5}"/>
              </a:ext>
            </a:extLst>
          </p:cNvPr>
          <p:cNvSpPr>
            <a:spLocks noGrp="1"/>
          </p:cNvSpPr>
          <p:nvPr>
            <p:ph type="title"/>
          </p:nvPr>
        </p:nvSpPr>
        <p:spPr/>
        <p:txBody>
          <a:bodyPr>
            <a:normAutofit/>
          </a:bodyPr>
          <a:lstStyle/>
          <a:p>
            <a:r>
              <a:rPr lang="en-US" altLang="zh-CN" dirty="0">
                <a:solidFill>
                  <a:srgbClr val="5AA2AE">
                    <a:lumMod val="50000"/>
                  </a:srgbClr>
                </a:solidFill>
              </a:rPr>
              <a:t>CCF</a:t>
            </a:r>
            <a:r>
              <a:rPr lang="ja-JP" altLang="en-US">
                <a:solidFill>
                  <a:srgbClr val="5AA2AE">
                    <a:lumMod val="50000"/>
                  </a:srgbClr>
                </a:solidFill>
              </a:rPr>
              <a:t>推荐列表</a:t>
            </a:r>
            <a:r>
              <a:rPr lang="en-US" altLang="ja-JP" dirty="0">
                <a:solidFill>
                  <a:srgbClr val="5AA2AE">
                    <a:lumMod val="50000"/>
                  </a:srgbClr>
                </a:solidFill>
              </a:rPr>
              <a:t> </a:t>
            </a:r>
            <a:r>
              <a:rPr lang="en-US" sz="1600" dirty="0">
                <a:solidFill>
                  <a:srgbClr val="5AA2AE">
                    <a:lumMod val="50000"/>
                  </a:srgbClr>
                </a:solidFill>
              </a:rPr>
              <a:t>https://</a:t>
            </a:r>
            <a:r>
              <a:rPr lang="en-US" sz="1600" dirty="0" err="1">
                <a:solidFill>
                  <a:srgbClr val="5AA2AE">
                    <a:lumMod val="50000"/>
                  </a:srgbClr>
                </a:solidFill>
              </a:rPr>
              <a:t>www.ccf.org.cn</a:t>
            </a:r>
            <a:r>
              <a:rPr lang="en-US" sz="1600" dirty="0">
                <a:solidFill>
                  <a:srgbClr val="5AA2AE">
                    <a:lumMod val="50000"/>
                  </a:srgbClr>
                </a:solidFill>
              </a:rPr>
              <a:t>/</a:t>
            </a:r>
            <a:r>
              <a:rPr lang="en-US" sz="1600" dirty="0" err="1">
                <a:solidFill>
                  <a:srgbClr val="5AA2AE">
                    <a:lumMod val="50000"/>
                  </a:srgbClr>
                </a:solidFill>
              </a:rPr>
              <a:t>Academic_Evaluation</a:t>
            </a:r>
            <a:r>
              <a:rPr lang="en-US" sz="1600" dirty="0">
                <a:solidFill>
                  <a:srgbClr val="5AA2AE">
                    <a:lumMod val="50000"/>
                  </a:srgbClr>
                </a:solidFill>
              </a:rPr>
              <a:t>/</a:t>
            </a:r>
            <a:r>
              <a:rPr lang="en-US" sz="1600" dirty="0" err="1">
                <a:solidFill>
                  <a:srgbClr val="5AA2AE">
                    <a:lumMod val="50000"/>
                  </a:srgbClr>
                </a:solidFill>
              </a:rPr>
              <a:t>By_category</a:t>
            </a:r>
            <a:endParaRPr lang="en-US" dirty="0"/>
          </a:p>
        </p:txBody>
      </p:sp>
      <p:sp>
        <p:nvSpPr>
          <p:cNvPr id="3" name="Content Placeholder 2">
            <a:extLst>
              <a:ext uri="{FF2B5EF4-FFF2-40B4-BE49-F238E27FC236}">
                <a16:creationId xmlns="" xmlns:a16="http://schemas.microsoft.com/office/drawing/2014/main" id="{9F7A12D5-A336-D84D-801D-354C6B9F9D60}"/>
              </a:ext>
            </a:extLst>
          </p:cNvPr>
          <p:cNvSpPr>
            <a:spLocks noGrp="1"/>
          </p:cNvSpPr>
          <p:nvPr>
            <p:ph idx="1"/>
          </p:nvPr>
        </p:nvSpPr>
        <p:spPr/>
        <p:txBody>
          <a:bodyPr>
            <a:normAutofit/>
          </a:bodyPr>
          <a:lstStyle/>
          <a:p>
            <a:pPr marL="0" indent="0">
              <a:buNone/>
            </a:pPr>
            <a:r>
              <a:rPr lang="en-US" altLang="ja-JP" sz="2600" b="1" dirty="0">
                <a:solidFill>
                  <a:srgbClr val="FF0000"/>
                </a:solidFill>
              </a:rPr>
              <a:t>7</a:t>
            </a:r>
            <a:r>
              <a:rPr lang="ja-JP" altLang="en-US" sz="2600" b="1">
                <a:solidFill>
                  <a:srgbClr val="FF0000"/>
                </a:solidFill>
              </a:rPr>
              <a:t>）计算机图形学与多媒体；</a:t>
            </a: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r>
              <a:rPr lang="en-US" altLang="ja-JP" sz="2600" b="1" dirty="0">
                <a:solidFill>
                  <a:srgbClr val="FF0000"/>
                </a:solidFill>
              </a:rPr>
              <a:t>8</a:t>
            </a:r>
            <a:r>
              <a:rPr lang="ja-JP" altLang="en-US" sz="2600" b="1">
                <a:solidFill>
                  <a:srgbClr val="FF0000"/>
                </a:solidFill>
              </a:rPr>
              <a:t>）人工智能；</a:t>
            </a:r>
            <a:endParaRPr lang="en-US" altLang="ja-JP" sz="2600" b="1" dirty="0">
              <a:solidFill>
                <a:srgbClr val="FF0000"/>
              </a:solidFill>
            </a:endParaRPr>
          </a:p>
          <a:p>
            <a:endParaRPr lang="en-US" sz="2600" b="1" dirty="0">
              <a:solidFill>
                <a:srgbClr val="FF0000"/>
              </a:solidFill>
            </a:endParaRPr>
          </a:p>
        </p:txBody>
      </p:sp>
      <p:pic>
        <p:nvPicPr>
          <p:cNvPr id="8" name="Picture 7">
            <a:extLst>
              <a:ext uri="{FF2B5EF4-FFF2-40B4-BE49-F238E27FC236}">
                <a16:creationId xmlns="" xmlns:a16="http://schemas.microsoft.com/office/drawing/2014/main" id="{31B99BD1-55F3-9640-88A5-C5E6E68B5D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831" y="1622415"/>
            <a:ext cx="2804338" cy="1960757"/>
          </a:xfrm>
          <a:prstGeom prst="rect">
            <a:avLst/>
          </a:prstGeom>
        </p:spPr>
      </p:pic>
      <p:pic>
        <p:nvPicPr>
          <p:cNvPr id="10" name="Picture 9">
            <a:extLst>
              <a:ext uri="{FF2B5EF4-FFF2-40B4-BE49-F238E27FC236}">
                <a16:creationId xmlns="" xmlns:a16="http://schemas.microsoft.com/office/drawing/2014/main" id="{0868FDEE-5E74-6543-91ED-2E9B5FF940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25333" y="1622414"/>
            <a:ext cx="4046797" cy="1960757"/>
          </a:xfrm>
          <a:prstGeom prst="rect">
            <a:avLst/>
          </a:prstGeom>
        </p:spPr>
      </p:pic>
      <p:pic>
        <p:nvPicPr>
          <p:cNvPr id="12" name="Picture 11">
            <a:extLst>
              <a:ext uri="{FF2B5EF4-FFF2-40B4-BE49-F238E27FC236}">
                <a16:creationId xmlns="" xmlns:a16="http://schemas.microsoft.com/office/drawing/2014/main" id="{9E8676E3-B5E2-3B4A-BE4F-98A8F1F7B8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831" y="4114516"/>
            <a:ext cx="2804338" cy="2103254"/>
          </a:xfrm>
          <a:prstGeom prst="rect">
            <a:avLst/>
          </a:prstGeom>
        </p:spPr>
      </p:pic>
      <p:pic>
        <p:nvPicPr>
          <p:cNvPr id="14" name="Picture 13">
            <a:extLst>
              <a:ext uri="{FF2B5EF4-FFF2-40B4-BE49-F238E27FC236}">
                <a16:creationId xmlns="" xmlns:a16="http://schemas.microsoft.com/office/drawing/2014/main" id="{305D586B-EC95-454B-B098-E8A69DDA74D0}"/>
              </a:ext>
            </a:extLst>
          </p:cNvPr>
          <p:cNvPicPr>
            <a:picLocks noChangeAspect="1"/>
          </p:cNvPicPr>
          <p:nvPr/>
        </p:nvPicPr>
        <p:blipFill>
          <a:blip r:embed="rId5"/>
          <a:stretch>
            <a:fillRect/>
          </a:stretch>
        </p:blipFill>
        <p:spPr>
          <a:xfrm>
            <a:off x="4114799" y="4114516"/>
            <a:ext cx="3842483" cy="2103254"/>
          </a:xfrm>
          <a:prstGeom prst="rect">
            <a:avLst/>
          </a:prstGeom>
        </p:spPr>
      </p:pic>
      <p:sp>
        <p:nvSpPr>
          <p:cNvPr id="4" name="Date Placeholder 3">
            <a:extLst>
              <a:ext uri="{FF2B5EF4-FFF2-40B4-BE49-F238E27FC236}">
                <a16:creationId xmlns="" xmlns:a16="http://schemas.microsoft.com/office/drawing/2014/main" id="{90C508FD-90B8-454A-9D4B-47F2CFE221AA}"/>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20E84B9D-BE2F-BE46-9125-43FF76E3C02C}"/>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5C3381F3-7FC7-324D-ACA5-04C97DD77158}"/>
              </a:ext>
            </a:extLst>
          </p:cNvPr>
          <p:cNvSpPr>
            <a:spLocks noGrp="1"/>
          </p:cNvSpPr>
          <p:nvPr>
            <p:ph type="sldNum" sz="quarter" idx="12"/>
          </p:nvPr>
        </p:nvSpPr>
        <p:spPr/>
        <p:txBody>
          <a:bodyPr/>
          <a:lstStyle/>
          <a:p>
            <a:fld id="{544A5C6C-F315-4E99-B6A8-F0F90911BB40}" type="slidenum">
              <a:rPr lang="en-US" smtClean="0"/>
              <a:pPr/>
              <a:t>21</a:t>
            </a:fld>
            <a:endParaRPr lang="en-US" dirty="0"/>
          </a:p>
        </p:txBody>
      </p:sp>
    </p:spTree>
    <p:extLst>
      <p:ext uri="{BB962C8B-B14F-4D97-AF65-F5344CB8AC3E}">
        <p14:creationId xmlns:p14="http://schemas.microsoft.com/office/powerpoint/2010/main" val="2221363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420356-1725-5042-89A9-ED1DAC9B5FB3}"/>
              </a:ext>
            </a:extLst>
          </p:cNvPr>
          <p:cNvSpPr>
            <a:spLocks noGrp="1"/>
          </p:cNvSpPr>
          <p:nvPr>
            <p:ph type="title"/>
          </p:nvPr>
        </p:nvSpPr>
        <p:spPr/>
        <p:txBody>
          <a:bodyPr>
            <a:normAutofit/>
          </a:bodyPr>
          <a:lstStyle/>
          <a:p>
            <a:r>
              <a:rPr lang="en-US" altLang="zh-CN" dirty="0">
                <a:solidFill>
                  <a:srgbClr val="5AA2AE">
                    <a:lumMod val="50000"/>
                  </a:srgbClr>
                </a:solidFill>
              </a:rPr>
              <a:t>CCF</a:t>
            </a:r>
            <a:r>
              <a:rPr lang="ja-JP" altLang="en-US">
                <a:solidFill>
                  <a:srgbClr val="5AA2AE">
                    <a:lumMod val="50000"/>
                  </a:srgbClr>
                </a:solidFill>
              </a:rPr>
              <a:t>推荐列表</a:t>
            </a:r>
            <a:r>
              <a:rPr lang="en-US" altLang="ja-JP" dirty="0">
                <a:solidFill>
                  <a:srgbClr val="5AA2AE">
                    <a:lumMod val="50000"/>
                  </a:srgbClr>
                </a:solidFill>
              </a:rPr>
              <a:t> </a:t>
            </a:r>
            <a:r>
              <a:rPr lang="en-US" sz="1600" dirty="0">
                <a:solidFill>
                  <a:srgbClr val="5AA2AE">
                    <a:lumMod val="50000"/>
                  </a:srgbClr>
                </a:solidFill>
              </a:rPr>
              <a:t>https://</a:t>
            </a:r>
            <a:r>
              <a:rPr lang="en-US" sz="1600" dirty="0" err="1">
                <a:solidFill>
                  <a:srgbClr val="5AA2AE">
                    <a:lumMod val="50000"/>
                  </a:srgbClr>
                </a:solidFill>
              </a:rPr>
              <a:t>www.ccf.org.cn</a:t>
            </a:r>
            <a:r>
              <a:rPr lang="en-US" sz="1600" dirty="0">
                <a:solidFill>
                  <a:srgbClr val="5AA2AE">
                    <a:lumMod val="50000"/>
                  </a:srgbClr>
                </a:solidFill>
              </a:rPr>
              <a:t>/</a:t>
            </a:r>
            <a:r>
              <a:rPr lang="en-US" sz="1600" dirty="0" err="1">
                <a:solidFill>
                  <a:srgbClr val="5AA2AE">
                    <a:lumMod val="50000"/>
                  </a:srgbClr>
                </a:solidFill>
              </a:rPr>
              <a:t>Academic_Evaluation</a:t>
            </a:r>
            <a:r>
              <a:rPr lang="en-US" sz="1600" dirty="0">
                <a:solidFill>
                  <a:srgbClr val="5AA2AE">
                    <a:lumMod val="50000"/>
                  </a:srgbClr>
                </a:solidFill>
              </a:rPr>
              <a:t>/</a:t>
            </a:r>
            <a:r>
              <a:rPr lang="en-US" sz="1600" dirty="0" err="1">
                <a:solidFill>
                  <a:srgbClr val="5AA2AE">
                    <a:lumMod val="50000"/>
                  </a:srgbClr>
                </a:solidFill>
              </a:rPr>
              <a:t>By_category</a:t>
            </a:r>
            <a:endParaRPr lang="en-US" dirty="0"/>
          </a:p>
        </p:txBody>
      </p:sp>
      <p:sp>
        <p:nvSpPr>
          <p:cNvPr id="3" name="Content Placeholder 2">
            <a:extLst>
              <a:ext uri="{FF2B5EF4-FFF2-40B4-BE49-F238E27FC236}">
                <a16:creationId xmlns="" xmlns:a16="http://schemas.microsoft.com/office/drawing/2014/main" id="{0B139A7E-7301-6A41-B24C-933949FBD2DC}"/>
              </a:ext>
            </a:extLst>
          </p:cNvPr>
          <p:cNvSpPr>
            <a:spLocks noGrp="1"/>
          </p:cNvSpPr>
          <p:nvPr>
            <p:ph idx="1"/>
          </p:nvPr>
        </p:nvSpPr>
        <p:spPr/>
        <p:txBody>
          <a:bodyPr>
            <a:normAutofit/>
          </a:bodyPr>
          <a:lstStyle/>
          <a:p>
            <a:pPr marL="0" indent="0">
              <a:buNone/>
            </a:pPr>
            <a:r>
              <a:rPr lang="en-US" altLang="ja-JP" sz="2600" b="1" dirty="0">
                <a:solidFill>
                  <a:srgbClr val="FF0000"/>
                </a:solidFill>
              </a:rPr>
              <a:t>9</a:t>
            </a:r>
            <a:r>
              <a:rPr lang="ja-JP" altLang="en-US" sz="2600" b="1">
                <a:solidFill>
                  <a:srgbClr val="FF0000"/>
                </a:solidFill>
              </a:rPr>
              <a:t>）人机交互与普适计算；</a:t>
            </a: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endParaRPr lang="en-US" altLang="ja-JP" sz="2600" b="1" dirty="0">
              <a:solidFill>
                <a:srgbClr val="FF0000"/>
              </a:solidFill>
            </a:endParaRPr>
          </a:p>
          <a:p>
            <a:pPr marL="0" indent="0">
              <a:buNone/>
            </a:pPr>
            <a:r>
              <a:rPr lang="en-US" altLang="ja-JP" sz="2600" b="1" dirty="0">
                <a:solidFill>
                  <a:srgbClr val="FF0000"/>
                </a:solidFill>
              </a:rPr>
              <a:t>10</a:t>
            </a:r>
            <a:r>
              <a:rPr lang="ja-JP" altLang="en-US" sz="2600" b="1">
                <a:solidFill>
                  <a:srgbClr val="FF0000"/>
                </a:solidFill>
              </a:rPr>
              <a:t>）交叉</a:t>
            </a:r>
            <a:r>
              <a:rPr lang="en-US" altLang="ja-JP" sz="2600" b="1" dirty="0">
                <a:solidFill>
                  <a:srgbClr val="FF0000"/>
                </a:solidFill>
              </a:rPr>
              <a:t>/</a:t>
            </a:r>
            <a:r>
              <a:rPr lang="ja-JP" altLang="en-US" sz="2600" b="1">
                <a:solidFill>
                  <a:srgbClr val="FF0000"/>
                </a:solidFill>
              </a:rPr>
              <a:t>新兴／综合等</a:t>
            </a:r>
            <a:endParaRPr lang="en-US" altLang="ja-JP" sz="2600" b="1" dirty="0">
              <a:solidFill>
                <a:srgbClr val="FF0000"/>
              </a:solidFill>
            </a:endParaRPr>
          </a:p>
          <a:p>
            <a:endParaRPr lang="en-US" sz="2600" b="1" dirty="0">
              <a:solidFill>
                <a:srgbClr val="FF0000"/>
              </a:solidFill>
            </a:endParaRPr>
          </a:p>
        </p:txBody>
      </p:sp>
      <p:pic>
        <p:nvPicPr>
          <p:cNvPr id="8" name="Picture 7">
            <a:extLst>
              <a:ext uri="{FF2B5EF4-FFF2-40B4-BE49-F238E27FC236}">
                <a16:creationId xmlns="" xmlns:a16="http://schemas.microsoft.com/office/drawing/2014/main" id="{629E30D4-282B-AA4C-8E2D-1081EFCF52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0344" y="1632098"/>
            <a:ext cx="3048000" cy="1828800"/>
          </a:xfrm>
          <a:prstGeom prst="rect">
            <a:avLst/>
          </a:prstGeom>
        </p:spPr>
      </p:pic>
      <p:pic>
        <p:nvPicPr>
          <p:cNvPr id="10" name="Picture 9">
            <a:extLst>
              <a:ext uri="{FF2B5EF4-FFF2-40B4-BE49-F238E27FC236}">
                <a16:creationId xmlns="" xmlns:a16="http://schemas.microsoft.com/office/drawing/2014/main" id="{345F98E2-8216-5D4D-A237-DF80C7E358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31488" y="1632098"/>
            <a:ext cx="2796363" cy="1828800"/>
          </a:xfrm>
          <a:prstGeom prst="rect">
            <a:avLst/>
          </a:prstGeom>
        </p:spPr>
      </p:pic>
      <p:pic>
        <p:nvPicPr>
          <p:cNvPr id="12" name="Picture 11">
            <a:extLst>
              <a:ext uri="{FF2B5EF4-FFF2-40B4-BE49-F238E27FC236}">
                <a16:creationId xmlns="" xmlns:a16="http://schemas.microsoft.com/office/drawing/2014/main" id="{0CC9EF97-C21E-6F4D-BDA3-D167C32BE3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9711" y="4084526"/>
            <a:ext cx="3650268" cy="2050459"/>
          </a:xfrm>
          <a:prstGeom prst="rect">
            <a:avLst/>
          </a:prstGeom>
        </p:spPr>
      </p:pic>
      <p:pic>
        <p:nvPicPr>
          <p:cNvPr id="14" name="Picture 13">
            <a:extLst>
              <a:ext uri="{FF2B5EF4-FFF2-40B4-BE49-F238E27FC236}">
                <a16:creationId xmlns="" xmlns:a16="http://schemas.microsoft.com/office/drawing/2014/main" id="{6B5EEDDD-B6EE-8049-A553-BE08FD4D0243}"/>
              </a:ext>
            </a:extLst>
          </p:cNvPr>
          <p:cNvPicPr>
            <a:picLocks noChangeAspect="1"/>
          </p:cNvPicPr>
          <p:nvPr/>
        </p:nvPicPr>
        <p:blipFill>
          <a:blip r:embed="rId5"/>
          <a:stretch>
            <a:fillRect/>
          </a:stretch>
        </p:blipFill>
        <p:spPr>
          <a:xfrm>
            <a:off x="5109829" y="4084526"/>
            <a:ext cx="2758263" cy="2062130"/>
          </a:xfrm>
          <a:prstGeom prst="rect">
            <a:avLst/>
          </a:prstGeom>
        </p:spPr>
      </p:pic>
      <p:sp>
        <p:nvSpPr>
          <p:cNvPr id="4" name="Date Placeholder 3">
            <a:extLst>
              <a:ext uri="{FF2B5EF4-FFF2-40B4-BE49-F238E27FC236}">
                <a16:creationId xmlns="" xmlns:a16="http://schemas.microsoft.com/office/drawing/2014/main" id="{35F84F56-A6ED-AC4A-B963-D0A1986BCFE3}"/>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24E7D58F-BC92-AD41-B32E-8E4018E77B19}"/>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321D878B-58AD-CC42-8844-922C8449ECAA}"/>
              </a:ext>
            </a:extLst>
          </p:cNvPr>
          <p:cNvSpPr>
            <a:spLocks noGrp="1"/>
          </p:cNvSpPr>
          <p:nvPr>
            <p:ph type="sldNum" sz="quarter" idx="12"/>
          </p:nvPr>
        </p:nvSpPr>
        <p:spPr/>
        <p:txBody>
          <a:bodyPr/>
          <a:lstStyle/>
          <a:p>
            <a:fld id="{544A5C6C-F315-4E99-B6A8-F0F90911BB40}" type="slidenum">
              <a:rPr lang="en-US" smtClean="0"/>
              <a:pPr/>
              <a:t>22</a:t>
            </a:fld>
            <a:endParaRPr lang="en-US" dirty="0"/>
          </a:p>
        </p:txBody>
      </p:sp>
    </p:spTree>
    <p:extLst>
      <p:ext uri="{BB962C8B-B14F-4D97-AF65-F5344CB8AC3E}">
        <p14:creationId xmlns:p14="http://schemas.microsoft.com/office/powerpoint/2010/main" val="308062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zh-CN" altLang="en-US" dirty="0"/>
              <a:t>计算机网络</a:t>
            </a:r>
          </a:p>
        </p:txBody>
      </p:sp>
      <p:pic>
        <p:nvPicPr>
          <p:cNvPr id="9" name="图片 8"/>
          <p:cNvPicPr>
            <a:picLocks noChangeAspect="1"/>
          </p:cNvPicPr>
          <p:nvPr/>
        </p:nvPicPr>
        <p:blipFill>
          <a:blip r:embed="rId3"/>
          <a:stretch>
            <a:fillRect/>
          </a:stretch>
        </p:blipFill>
        <p:spPr>
          <a:xfrm>
            <a:off x="379413" y="1035082"/>
            <a:ext cx="8280000" cy="2369239"/>
          </a:xfrm>
          <a:prstGeom prst="rect">
            <a:avLst/>
          </a:prstGeom>
        </p:spPr>
      </p:pic>
      <p:pic>
        <p:nvPicPr>
          <p:cNvPr id="10" name="图片 9"/>
          <p:cNvPicPr>
            <a:picLocks noChangeAspect="1"/>
          </p:cNvPicPr>
          <p:nvPr/>
        </p:nvPicPr>
        <p:blipFill rotWithShape="1">
          <a:blip r:embed="rId4" cstate="screen">
            <a:extLst>
              <a:ext uri="{28A0092B-C50C-407E-A947-70E740481C1C}">
                <a14:useLocalDpi xmlns:a14="http://schemas.microsoft.com/office/drawing/2010/main"/>
              </a:ext>
            </a:extLst>
          </a:blip>
          <a:srcRect t="2532"/>
          <a:stretch/>
        </p:blipFill>
        <p:spPr>
          <a:xfrm>
            <a:off x="379413" y="3335309"/>
            <a:ext cx="8280000" cy="3232769"/>
          </a:xfrm>
          <a:prstGeom prst="rect">
            <a:avLst/>
          </a:prstGeom>
        </p:spPr>
      </p:pic>
      <p:sp>
        <p:nvSpPr>
          <p:cNvPr id="3" name="Date Placeholder 2">
            <a:extLst>
              <a:ext uri="{FF2B5EF4-FFF2-40B4-BE49-F238E27FC236}">
                <a16:creationId xmlns="" xmlns:a16="http://schemas.microsoft.com/office/drawing/2014/main" id="{F0EC26D0-5901-C248-B017-15873D476F38}"/>
              </a:ext>
            </a:extLst>
          </p:cNvPr>
          <p:cNvSpPr>
            <a:spLocks noGrp="1"/>
          </p:cNvSpPr>
          <p:nvPr>
            <p:ph type="dt" sz="half" idx="10"/>
          </p:nvPr>
        </p:nvSpPr>
        <p:spPr/>
        <p:txBody>
          <a:bodyPr/>
          <a:lstStyle/>
          <a:p>
            <a:r>
              <a:rPr lang="en-US" altLang="zh-CN"/>
              <a:t>2022-08-11</a:t>
            </a:r>
            <a:endParaRPr lang="zh-CN" altLang="en-US" dirty="0"/>
          </a:p>
        </p:txBody>
      </p:sp>
      <p:sp>
        <p:nvSpPr>
          <p:cNvPr id="4" name="Footer Placeholder 3">
            <a:extLst>
              <a:ext uri="{FF2B5EF4-FFF2-40B4-BE49-F238E27FC236}">
                <a16:creationId xmlns="" xmlns:a16="http://schemas.microsoft.com/office/drawing/2014/main" id="{DAA02264-C71E-FF48-85BA-85CE627C638C}"/>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5" name="Slide Number Placeholder 4">
            <a:extLst>
              <a:ext uri="{FF2B5EF4-FFF2-40B4-BE49-F238E27FC236}">
                <a16:creationId xmlns="" xmlns:a16="http://schemas.microsoft.com/office/drawing/2014/main" id="{53D280A2-A5DD-6543-BDBB-43F7DAB46D63}"/>
              </a:ext>
            </a:extLst>
          </p:cNvPr>
          <p:cNvSpPr>
            <a:spLocks noGrp="1"/>
          </p:cNvSpPr>
          <p:nvPr>
            <p:ph type="sldNum" sz="quarter" idx="12"/>
          </p:nvPr>
        </p:nvSpPr>
        <p:spPr/>
        <p:txBody>
          <a:bodyPr/>
          <a:lstStyle/>
          <a:p>
            <a:fld id="{544A5C6C-F315-4E99-B6A8-F0F90911BB40}" type="slidenum">
              <a:rPr lang="en-US" smtClean="0"/>
              <a:pPr/>
              <a:t>23</a:t>
            </a:fld>
            <a:endParaRPr lang="en-US" dirty="0"/>
          </a:p>
        </p:txBody>
      </p:sp>
    </p:spTree>
    <p:extLst>
      <p:ext uri="{BB962C8B-B14F-4D97-AF65-F5344CB8AC3E}">
        <p14:creationId xmlns:p14="http://schemas.microsoft.com/office/powerpoint/2010/main" val="348852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normAutofit/>
          </a:bodyPr>
          <a:lstStyle/>
          <a:p>
            <a:r>
              <a:rPr lang="en-US" altLang="zh-CN" dirty="0"/>
              <a:t>CCF</a:t>
            </a:r>
            <a:r>
              <a:rPr lang="zh-CN" altLang="en-US" dirty="0"/>
              <a:t>中文目录 </a:t>
            </a:r>
            <a:r>
              <a:rPr lang="en-US" altLang="zh-CN" dirty="0"/>
              <a:t>-</a:t>
            </a:r>
            <a:r>
              <a:rPr lang="zh-CN" altLang="en-US" dirty="0"/>
              <a:t> </a:t>
            </a:r>
            <a:r>
              <a:rPr lang="zh-CN" altLang="en-US" sz="2400" b="0" dirty="0"/>
              <a:t>把论文写在祖国的大地上</a:t>
            </a:r>
            <a:endParaRPr lang="zh-CN" altLang="en-US" b="0" dirty="0"/>
          </a:p>
        </p:txBody>
      </p:sp>
      <p:sp>
        <p:nvSpPr>
          <p:cNvPr id="16" name="Slide Number Placeholder 15">
            <a:extLst>
              <a:ext uri="{FF2B5EF4-FFF2-40B4-BE49-F238E27FC236}">
                <a16:creationId xmlns="" xmlns:a16="http://schemas.microsoft.com/office/drawing/2014/main" id="{2C72E086-490D-C140-955B-6BFAF32156F1}"/>
              </a:ext>
            </a:extLst>
          </p:cNvPr>
          <p:cNvSpPr>
            <a:spLocks noGrp="1"/>
          </p:cNvSpPr>
          <p:nvPr>
            <p:ph type="sldNum" sz="quarter" idx="12"/>
          </p:nvPr>
        </p:nvSpPr>
        <p:spPr/>
        <p:txBody>
          <a:bodyPr/>
          <a:lstStyle/>
          <a:p>
            <a:fld id="{544A5C6C-F315-4E99-B6A8-F0F90911BB40}" type="slidenum">
              <a:rPr lang="en-US" smtClean="0"/>
              <a:pPr/>
              <a:t>24</a:t>
            </a:fld>
            <a:endParaRPr lang="en-US" dirty="0"/>
          </a:p>
        </p:txBody>
      </p:sp>
      <p:pic>
        <p:nvPicPr>
          <p:cNvPr id="3" name="图片 2"/>
          <p:cNvPicPr>
            <a:picLocks noChangeAspect="1"/>
          </p:cNvPicPr>
          <p:nvPr/>
        </p:nvPicPr>
        <p:blipFill>
          <a:blip r:embed="rId3"/>
          <a:stretch>
            <a:fillRect/>
          </a:stretch>
        </p:blipFill>
        <p:spPr>
          <a:xfrm>
            <a:off x="1482507" y="1069755"/>
            <a:ext cx="6178594" cy="5501920"/>
          </a:xfrm>
          <a:prstGeom prst="rect">
            <a:avLst/>
          </a:prstGeom>
        </p:spPr>
      </p:pic>
      <p:sp>
        <p:nvSpPr>
          <p:cNvPr id="4" name="Date Placeholder 3">
            <a:extLst>
              <a:ext uri="{FF2B5EF4-FFF2-40B4-BE49-F238E27FC236}">
                <a16:creationId xmlns="" xmlns:a16="http://schemas.microsoft.com/office/drawing/2014/main" id="{9B1C7CF6-CDD1-7407-3F25-E0C0F2948AD4}"/>
              </a:ext>
            </a:extLst>
          </p:cNvPr>
          <p:cNvSpPr>
            <a:spLocks noGrp="1"/>
          </p:cNvSpPr>
          <p:nvPr>
            <p:ph type="dt" sz="half" idx="10"/>
          </p:nvPr>
        </p:nvSpPr>
        <p:spPr/>
        <p:txBody>
          <a:bodyPr/>
          <a:lstStyle/>
          <a:p>
            <a:r>
              <a:rPr lang="en-US" altLang="zh-CN"/>
              <a:t>2022-08-11</a:t>
            </a:r>
            <a:endParaRPr lang="zh-CN" altLang="en-US" dirty="0"/>
          </a:p>
        </p:txBody>
      </p:sp>
      <p:sp>
        <p:nvSpPr>
          <p:cNvPr id="6" name="Footer Placeholder 5">
            <a:extLst>
              <a:ext uri="{FF2B5EF4-FFF2-40B4-BE49-F238E27FC236}">
                <a16:creationId xmlns="" xmlns:a16="http://schemas.microsoft.com/office/drawing/2014/main" id="{C4EBE403-8CA8-4F76-0FD3-1FD885D08282}"/>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91712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70AE6D-DA24-E24B-A4E4-9A0BD5A0C510}"/>
              </a:ext>
            </a:extLst>
          </p:cNvPr>
          <p:cNvSpPr>
            <a:spLocks noGrp="1"/>
          </p:cNvSpPr>
          <p:nvPr>
            <p:ph type="title"/>
          </p:nvPr>
        </p:nvSpPr>
        <p:spPr/>
        <p:txBody>
          <a:bodyPr/>
          <a:lstStyle/>
          <a:p>
            <a:r>
              <a:rPr lang="ja-JP" altLang="en-US"/>
              <a:t>学术搜索入门</a:t>
            </a:r>
            <a:endParaRPr lang="en-US" dirty="0"/>
          </a:p>
        </p:txBody>
      </p:sp>
      <p:sp>
        <p:nvSpPr>
          <p:cNvPr id="3" name="Date Placeholder 2">
            <a:extLst>
              <a:ext uri="{FF2B5EF4-FFF2-40B4-BE49-F238E27FC236}">
                <a16:creationId xmlns="" xmlns:a16="http://schemas.microsoft.com/office/drawing/2014/main" id="{A4ECC85B-E5F4-7A43-9DFE-73F2ADC92B7A}"/>
              </a:ext>
            </a:extLst>
          </p:cNvPr>
          <p:cNvSpPr>
            <a:spLocks noGrp="1"/>
          </p:cNvSpPr>
          <p:nvPr>
            <p:ph type="dt" sz="half" idx="10"/>
          </p:nvPr>
        </p:nvSpPr>
        <p:spPr/>
        <p:txBody>
          <a:bodyPr/>
          <a:lstStyle/>
          <a:p>
            <a:r>
              <a:rPr lang="en-US" altLang="zh-CN"/>
              <a:t>2022-08-11</a:t>
            </a:r>
            <a:endParaRPr lang="zh-CN" altLang="en-US" dirty="0"/>
          </a:p>
        </p:txBody>
      </p:sp>
      <p:sp>
        <p:nvSpPr>
          <p:cNvPr id="4" name="Footer Placeholder 3">
            <a:extLst>
              <a:ext uri="{FF2B5EF4-FFF2-40B4-BE49-F238E27FC236}">
                <a16:creationId xmlns="" xmlns:a16="http://schemas.microsoft.com/office/drawing/2014/main" id="{C8C09828-2E0A-724A-AB24-0A5FCEDD5F9E}"/>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5" name="Slide Number Placeholder 4">
            <a:extLst>
              <a:ext uri="{FF2B5EF4-FFF2-40B4-BE49-F238E27FC236}">
                <a16:creationId xmlns="" xmlns:a16="http://schemas.microsoft.com/office/drawing/2014/main" id="{80D4E279-11A0-D34E-8728-272E7C31489B}"/>
              </a:ext>
            </a:extLst>
          </p:cNvPr>
          <p:cNvSpPr>
            <a:spLocks noGrp="1"/>
          </p:cNvSpPr>
          <p:nvPr>
            <p:ph type="sldNum" sz="quarter" idx="12"/>
          </p:nvPr>
        </p:nvSpPr>
        <p:spPr/>
        <p:txBody>
          <a:bodyPr/>
          <a:lstStyle/>
          <a:p>
            <a:fld id="{544A5C6C-F315-4E99-B6A8-F0F90911BB40}" type="slidenum">
              <a:rPr lang="en-US" smtClean="0"/>
              <a:pPr/>
              <a:t>25</a:t>
            </a:fld>
            <a:endParaRPr lang="en-US" dirty="0"/>
          </a:p>
        </p:txBody>
      </p:sp>
    </p:spTree>
    <p:extLst>
      <p:ext uri="{BB962C8B-B14F-4D97-AF65-F5344CB8AC3E}">
        <p14:creationId xmlns:p14="http://schemas.microsoft.com/office/powerpoint/2010/main" val="2346633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39FD7D-683C-2F40-8C23-2120FD6B6DE0}"/>
              </a:ext>
            </a:extLst>
          </p:cNvPr>
          <p:cNvSpPr>
            <a:spLocks noGrp="1"/>
          </p:cNvSpPr>
          <p:nvPr>
            <p:ph type="title"/>
          </p:nvPr>
        </p:nvSpPr>
        <p:spPr/>
        <p:txBody>
          <a:bodyPr>
            <a:normAutofit/>
          </a:bodyPr>
          <a:lstStyle/>
          <a:p>
            <a:r>
              <a:rPr lang="ja-JP" altLang="en-US"/>
              <a:t>收费学术论文数据库</a:t>
            </a:r>
            <a:endParaRPr lang="en-US" dirty="0"/>
          </a:p>
        </p:txBody>
      </p:sp>
      <p:sp>
        <p:nvSpPr>
          <p:cNvPr id="3" name="Content Placeholder 2">
            <a:extLst>
              <a:ext uri="{FF2B5EF4-FFF2-40B4-BE49-F238E27FC236}">
                <a16:creationId xmlns="" xmlns:a16="http://schemas.microsoft.com/office/drawing/2014/main" id="{3AA19A77-5507-8B4F-878B-1748B7B0A121}"/>
              </a:ext>
            </a:extLst>
          </p:cNvPr>
          <p:cNvSpPr>
            <a:spLocks noGrp="1"/>
          </p:cNvSpPr>
          <p:nvPr>
            <p:ph idx="1"/>
          </p:nvPr>
        </p:nvSpPr>
        <p:spPr/>
        <p:txBody>
          <a:bodyPr/>
          <a:lstStyle/>
          <a:p>
            <a:r>
              <a:rPr lang="ja-JP" altLang="en-US"/>
              <a:t>大部分学术数据库都要收费！而且很贵！</a:t>
            </a:r>
            <a:endParaRPr lang="en-US" altLang="ja-JP" dirty="0"/>
          </a:p>
          <a:p>
            <a:r>
              <a:rPr lang="ja-JP" altLang="en-US"/>
              <a:t>学校图书馆已经为我们准备了丰富的学术数据库</a:t>
            </a:r>
            <a:r>
              <a:rPr lang="en-US" altLang="ja-JP" dirty="0"/>
              <a:t>(</a:t>
            </a:r>
            <a:r>
              <a:rPr lang="ja-JP" altLang="en-US"/>
              <a:t>比大多数学校都多，而且全</a:t>
            </a:r>
            <a:r>
              <a:rPr lang="en-US" altLang="ja-JP" dirty="0"/>
              <a:t>)</a:t>
            </a:r>
            <a:r>
              <a:rPr lang="ja-JP" altLang="en-US"/>
              <a:t>。</a:t>
            </a:r>
            <a:endParaRPr lang="en-US" altLang="ja-JP" dirty="0"/>
          </a:p>
          <a:p>
            <a:endParaRPr lang="en-US" dirty="0"/>
          </a:p>
          <a:p>
            <a:pPr marL="0" indent="0">
              <a:buNone/>
            </a:pPr>
            <a:r>
              <a:rPr lang="en-US" altLang="zh-CN" dirty="0"/>
              <a:t>http://</a:t>
            </a:r>
            <a:r>
              <a:rPr lang="en-US" altLang="zh-CN" dirty="0" err="1"/>
              <a:t>lib.seu.edu.cn</a:t>
            </a:r>
            <a:endParaRPr lang="en-US" dirty="0"/>
          </a:p>
        </p:txBody>
      </p:sp>
      <p:pic>
        <p:nvPicPr>
          <p:cNvPr id="8" name="Picture 7">
            <a:extLst>
              <a:ext uri="{FF2B5EF4-FFF2-40B4-BE49-F238E27FC236}">
                <a16:creationId xmlns="" xmlns:a16="http://schemas.microsoft.com/office/drawing/2014/main" id="{93CB4439-6454-0D46-B27D-685AAF4C53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5063" y="3326382"/>
            <a:ext cx="4873083" cy="3104749"/>
          </a:xfrm>
          <a:prstGeom prst="rect">
            <a:avLst/>
          </a:prstGeom>
        </p:spPr>
      </p:pic>
      <p:sp>
        <p:nvSpPr>
          <p:cNvPr id="4" name="Date Placeholder 3">
            <a:extLst>
              <a:ext uri="{FF2B5EF4-FFF2-40B4-BE49-F238E27FC236}">
                <a16:creationId xmlns="" xmlns:a16="http://schemas.microsoft.com/office/drawing/2014/main" id="{6EAD644F-7DBF-FB4B-B977-F2FA5802E001}"/>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0272A54B-E6D0-3241-84AE-8EF261575FF9}"/>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8B82C0E7-8AC6-DD4F-AC0A-68C062ED5527}"/>
              </a:ext>
            </a:extLst>
          </p:cNvPr>
          <p:cNvSpPr>
            <a:spLocks noGrp="1"/>
          </p:cNvSpPr>
          <p:nvPr>
            <p:ph type="sldNum" sz="quarter" idx="12"/>
          </p:nvPr>
        </p:nvSpPr>
        <p:spPr/>
        <p:txBody>
          <a:bodyPr/>
          <a:lstStyle/>
          <a:p>
            <a:fld id="{544A5C6C-F315-4E99-B6A8-F0F90911BB40}" type="slidenum">
              <a:rPr lang="en-US" smtClean="0"/>
              <a:pPr/>
              <a:t>26</a:t>
            </a:fld>
            <a:endParaRPr lang="en-US" dirty="0"/>
          </a:p>
        </p:txBody>
      </p:sp>
    </p:spTree>
    <p:extLst>
      <p:ext uri="{BB962C8B-B14F-4D97-AF65-F5344CB8AC3E}">
        <p14:creationId xmlns:p14="http://schemas.microsoft.com/office/powerpoint/2010/main" val="1450320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C66ED0-5A66-E24C-B5FA-FA82BBFBF132}"/>
              </a:ext>
            </a:extLst>
          </p:cNvPr>
          <p:cNvSpPr>
            <a:spLocks noGrp="1"/>
          </p:cNvSpPr>
          <p:nvPr>
            <p:ph type="title"/>
          </p:nvPr>
        </p:nvSpPr>
        <p:spPr/>
        <p:txBody>
          <a:bodyPr/>
          <a:lstStyle/>
          <a:p>
            <a:r>
              <a:rPr lang="ja-JP" altLang="en-US"/>
              <a:t>东南大学图书馆</a:t>
            </a:r>
            <a:r>
              <a:rPr lang="zh-CN" altLang="en-US" dirty="0"/>
              <a:t>论文数据库</a:t>
            </a:r>
            <a:endParaRPr lang="en-US" dirty="0"/>
          </a:p>
        </p:txBody>
      </p:sp>
      <p:sp>
        <p:nvSpPr>
          <p:cNvPr id="3" name="Content Placeholder 2">
            <a:extLst>
              <a:ext uri="{FF2B5EF4-FFF2-40B4-BE49-F238E27FC236}">
                <a16:creationId xmlns="" xmlns:a16="http://schemas.microsoft.com/office/drawing/2014/main" id="{FC6D0376-0C87-3A41-AD58-B6123E848A7E}"/>
              </a:ext>
            </a:extLst>
          </p:cNvPr>
          <p:cNvSpPr>
            <a:spLocks noGrp="1"/>
          </p:cNvSpPr>
          <p:nvPr>
            <p:ph idx="1"/>
          </p:nvPr>
        </p:nvSpPr>
        <p:spPr/>
        <p:txBody>
          <a:bodyPr/>
          <a:lstStyle/>
          <a:p>
            <a:endParaRPr lang="en-US"/>
          </a:p>
        </p:txBody>
      </p:sp>
      <p:pic>
        <p:nvPicPr>
          <p:cNvPr id="7" name="图片 6">
            <a:extLst>
              <a:ext uri="{FF2B5EF4-FFF2-40B4-BE49-F238E27FC236}">
                <a16:creationId xmlns="" xmlns:a16="http://schemas.microsoft.com/office/drawing/2014/main" id="{ACED67A0-29AB-1046-82D7-3CB07ED2FB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440" y="1357909"/>
            <a:ext cx="6378365" cy="4900015"/>
          </a:xfrm>
          <a:prstGeom prst="rect">
            <a:avLst/>
          </a:prstGeom>
        </p:spPr>
      </p:pic>
      <p:sp>
        <p:nvSpPr>
          <p:cNvPr id="8" name="Date Placeholder 7">
            <a:extLst>
              <a:ext uri="{FF2B5EF4-FFF2-40B4-BE49-F238E27FC236}">
                <a16:creationId xmlns="" xmlns:a16="http://schemas.microsoft.com/office/drawing/2014/main" id="{CEAD8AEC-84DA-EE4C-AE28-DACD9A1FB0D5}"/>
              </a:ext>
            </a:extLst>
          </p:cNvPr>
          <p:cNvSpPr>
            <a:spLocks noGrp="1"/>
          </p:cNvSpPr>
          <p:nvPr>
            <p:ph type="dt" sz="half" idx="10"/>
          </p:nvPr>
        </p:nvSpPr>
        <p:spPr/>
        <p:txBody>
          <a:bodyPr/>
          <a:lstStyle/>
          <a:p>
            <a:r>
              <a:rPr lang="en-US" altLang="zh-CN"/>
              <a:t>2022-08-11</a:t>
            </a:r>
            <a:endParaRPr lang="zh-CN" altLang="en-US" dirty="0"/>
          </a:p>
        </p:txBody>
      </p:sp>
      <p:sp>
        <p:nvSpPr>
          <p:cNvPr id="9" name="Footer Placeholder 8">
            <a:extLst>
              <a:ext uri="{FF2B5EF4-FFF2-40B4-BE49-F238E27FC236}">
                <a16:creationId xmlns="" xmlns:a16="http://schemas.microsoft.com/office/drawing/2014/main" id="{9A196BED-6154-D747-A4C5-C593AC7EA22E}"/>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10" name="Slide Number Placeholder 9">
            <a:extLst>
              <a:ext uri="{FF2B5EF4-FFF2-40B4-BE49-F238E27FC236}">
                <a16:creationId xmlns="" xmlns:a16="http://schemas.microsoft.com/office/drawing/2014/main" id="{B1605D5D-DD43-9F43-8FBB-857DFAC9AB8E}"/>
              </a:ext>
            </a:extLst>
          </p:cNvPr>
          <p:cNvSpPr>
            <a:spLocks noGrp="1"/>
          </p:cNvSpPr>
          <p:nvPr>
            <p:ph type="sldNum" sz="quarter" idx="12"/>
          </p:nvPr>
        </p:nvSpPr>
        <p:spPr/>
        <p:txBody>
          <a:bodyPr/>
          <a:lstStyle/>
          <a:p>
            <a:fld id="{544A5C6C-F315-4E99-B6A8-F0F90911BB40}" type="slidenum">
              <a:rPr lang="en-US" smtClean="0"/>
              <a:pPr/>
              <a:t>27</a:t>
            </a:fld>
            <a:endParaRPr lang="en-US" dirty="0"/>
          </a:p>
        </p:txBody>
      </p:sp>
    </p:spTree>
    <p:extLst>
      <p:ext uri="{BB962C8B-B14F-4D97-AF65-F5344CB8AC3E}">
        <p14:creationId xmlns:p14="http://schemas.microsoft.com/office/powerpoint/2010/main" val="1469623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6F662070-74EB-E047-8E25-EBBBC4264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77287" y="1750423"/>
            <a:ext cx="6483718" cy="5252799"/>
          </a:xfrm>
          <a:prstGeom prst="rect">
            <a:avLst/>
          </a:prstGeom>
        </p:spPr>
      </p:pic>
      <p:sp>
        <p:nvSpPr>
          <p:cNvPr id="2" name="Title 1">
            <a:extLst>
              <a:ext uri="{FF2B5EF4-FFF2-40B4-BE49-F238E27FC236}">
                <a16:creationId xmlns="" xmlns:a16="http://schemas.microsoft.com/office/drawing/2014/main" id="{C34A22DD-9288-2848-8F55-6D58BEECB5A8}"/>
              </a:ext>
            </a:extLst>
          </p:cNvPr>
          <p:cNvSpPr>
            <a:spLocks noGrp="1"/>
          </p:cNvSpPr>
          <p:nvPr>
            <p:ph type="title"/>
          </p:nvPr>
        </p:nvSpPr>
        <p:spPr/>
        <p:txBody>
          <a:bodyPr/>
          <a:lstStyle/>
          <a:p>
            <a:r>
              <a:rPr lang="ja-JP" altLang="en-US"/>
              <a:t>收费学术论文数据库</a:t>
            </a:r>
            <a:endParaRPr lang="en-US" dirty="0"/>
          </a:p>
        </p:txBody>
      </p:sp>
      <p:sp>
        <p:nvSpPr>
          <p:cNvPr id="3" name="Content Placeholder 2">
            <a:extLst>
              <a:ext uri="{FF2B5EF4-FFF2-40B4-BE49-F238E27FC236}">
                <a16:creationId xmlns="" xmlns:a16="http://schemas.microsoft.com/office/drawing/2014/main" id="{838520D0-4D46-7F4E-B948-64940BFEDA6C}"/>
              </a:ext>
            </a:extLst>
          </p:cNvPr>
          <p:cNvSpPr>
            <a:spLocks noGrp="1"/>
          </p:cNvSpPr>
          <p:nvPr>
            <p:ph idx="1"/>
          </p:nvPr>
        </p:nvSpPr>
        <p:spPr/>
        <p:txBody>
          <a:bodyPr/>
          <a:lstStyle/>
          <a:p>
            <a:r>
              <a:rPr lang="ja-JP" altLang="en-US"/>
              <a:t>图书馆购买的数据库是</a:t>
            </a:r>
            <a:r>
              <a:rPr lang="en-US" dirty="0"/>
              <a:t>IP</a:t>
            </a:r>
            <a:r>
              <a:rPr lang="ja-JP" altLang="en-US"/>
              <a:t>认证或者镜像；</a:t>
            </a:r>
            <a:endParaRPr lang="en-US" altLang="ja-JP" dirty="0"/>
          </a:p>
          <a:p>
            <a:r>
              <a:rPr lang="ja-JP" altLang="en-US"/>
              <a:t>不在学校时，访问需要用到</a:t>
            </a:r>
            <a:r>
              <a:rPr lang="en-US" dirty="0"/>
              <a:t>VPN</a:t>
            </a:r>
          </a:p>
          <a:p>
            <a:pPr marL="457200" lvl="1" indent="0">
              <a:buNone/>
            </a:pPr>
            <a:r>
              <a:rPr lang="en-US" dirty="0" err="1"/>
              <a:t>vpn.seu.edu.cn</a:t>
            </a:r>
            <a:endParaRPr lang="en-US" dirty="0"/>
          </a:p>
        </p:txBody>
      </p:sp>
      <p:sp>
        <p:nvSpPr>
          <p:cNvPr id="4" name="Date Placeholder 3">
            <a:extLst>
              <a:ext uri="{FF2B5EF4-FFF2-40B4-BE49-F238E27FC236}">
                <a16:creationId xmlns="" xmlns:a16="http://schemas.microsoft.com/office/drawing/2014/main" id="{CC25990C-1D96-4A4F-B9BB-5394CF3E64CD}"/>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CEB9BD70-1017-1846-880E-91756963DC10}"/>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9CA51511-821B-2D46-8C55-F733499D86A6}"/>
              </a:ext>
            </a:extLst>
          </p:cNvPr>
          <p:cNvSpPr>
            <a:spLocks noGrp="1"/>
          </p:cNvSpPr>
          <p:nvPr>
            <p:ph type="sldNum" sz="quarter" idx="12"/>
          </p:nvPr>
        </p:nvSpPr>
        <p:spPr/>
        <p:txBody>
          <a:bodyPr/>
          <a:lstStyle/>
          <a:p>
            <a:fld id="{544A5C6C-F315-4E99-B6A8-F0F90911BB40}" type="slidenum">
              <a:rPr lang="en-US" smtClean="0"/>
              <a:pPr/>
              <a:t>28</a:t>
            </a:fld>
            <a:endParaRPr lang="en-US" dirty="0"/>
          </a:p>
        </p:txBody>
      </p:sp>
    </p:spTree>
    <p:extLst>
      <p:ext uri="{BB962C8B-B14F-4D97-AF65-F5344CB8AC3E}">
        <p14:creationId xmlns:p14="http://schemas.microsoft.com/office/powerpoint/2010/main" val="2666197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3DF289-0EE9-B44C-9DCD-453541ED94AB}"/>
              </a:ext>
            </a:extLst>
          </p:cNvPr>
          <p:cNvSpPr>
            <a:spLocks noGrp="1"/>
          </p:cNvSpPr>
          <p:nvPr>
            <p:ph type="title"/>
          </p:nvPr>
        </p:nvSpPr>
        <p:spPr/>
        <p:txBody>
          <a:bodyPr/>
          <a:lstStyle/>
          <a:p>
            <a:r>
              <a:rPr lang="en-US" dirty="0"/>
              <a:t>ACM Digital Library</a:t>
            </a:r>
          </a:p>
        </p:txBody>
      </p:sp>
      <p:sp>
        <p:nvSpPr>
          <p:cNvPr id="3" name="Content Placeholder 2">
            <a:extLst>
              <a:ext uri="{FF2B5EF4-FFF2-40B4-BE49-F238E27FC236}">
                <a16:creationId xmlns="" xmlns:a16="http://schemas.microsoft.com/office/drawing/2014/main" id="{F02654E8-22FF-2E44-B802-1A1E1586EA5D}"/>
              </a:ext>
            </a:extLst>
          </p:cNvPr>
          <p:cNvSpPr>
            <a:spLocks noGrp="1"/>
          </p:cNvSpPr>
          <p:nvPr>
            <p:ph idx="1"/>
          </p:nvPr>
        </p:nvSpPr>
        <p:spPr/>
        <p:txBody>
          <a:bodyPr>
            <a:normAutofit/>
          </a:bodyPr>
          <a:lstStyle/>
          <a:p>
            <a:r>
              <a:rPr lang="en-US" dirty="0"/>
              <a:t>ACM, the Association for Computing Machinery, is the world's largest educational and scientific society, uniting  computing educators, researchers and professionals to inspire dialogue, share resources and address the field's challenges. </a:t>
            </a:r>
          </a:p>
          <a:p>
            <a:r>
              <a:rPr lang="en-US" dirty="0"/>
              <a:t>The ACM Digital Library is the full-text collection of all articles published by the ACM in its articles, magazines and conference proceedings. </a:t>
            </a:r>
          </a:p>
        </p:txBody>
      </p:sp>
      <p:sp>
        <p:nvSpPr>
          <p:cNvPr id="4" name="Date Placeholder 3">
            <a:extLst>
              <a:ext uri="{FF2B5EF4-FFF2-40B4-BE49-F238E27FC236}">
                <a16:creationId xmlns="" xmlns:a16="http://schemas.microsoft.com/office/drawing/2014/main" id="{E0FADA0E-48EB-E748-8C3D-2B55D93033CA}"/>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0DDE85B3-56DF-2248-85A5-7650E083120F}"/>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AE0E6C27-ED6D-0B40-BD6F-D4A88C4D6343}"/>
              </a:ext>
            </a:extLst>
          </p:cNvPr>
          <p:cNvSpPr>
            <a:spLocks noGrp="1"/>
          </p:cNvSpPr>
          <p:nvPr>
            <p:ph type="sldNum" sz="quarter" idx="12"/>
          </p:nvPr>
        </p:nvSpPr>
        <p:spPr/>
        <p:txBody>
          <a:bodyPr/>
          <a:lstStyle/>
          <a:p>
            <a:fld id="{544A5C6C-F315-4E99-B6A8-F0F90911BB40}" type="slidenum">
              <a:rPr lang="en-US" smtClean="0"/>
              <a:pPr/>
              <a:t>29</a:t>
            </a:fld>
            <a:endParaRPr lang="en-US" dirty="0"/>
          </a:p>
        </p:txBody>
      </p:sp>
    </p:spTree>
    <p:extLst>
      <p:ext uri="{BB962C8B-B14F-4D97-AF65-F5344CB8AC3E}">
        <p14:creationId xmlns:p14="http://schemas.microsoft.com/office/powerpoint/2010/main" val="190852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86494-0681-454F-9D2D-3B5BECF6228B}"/>
              </a:ext>
            </a:extLst>
          </p:cNvPr>
          <p:cNvSpPr>
            <a:spLocks noGrp="1"/>
          </p:cNvSpPr>
          <p:nvPr>
            <p:ph type="title"/>
          </p:nvPr>
        </p:nvSpPr>
        <p:spPr/>
        <p:txBody>
          <a:bodyPr>
            <a:normAutofit/>
          </a:bodyPr>
          <a:lstStyle/>
          <a:p>
            <a:r>
              <a:rPr lang="zh-CN" altLang="en-US" dirty="0" smtClean="0"/>
              <a:t>方向介绍</a:t>
            </a:r>
            <a:endParaRPr lang="en-US" dirty="0"/>
          </a:p>
        </p:txBody>
      </p:sp>
      <p:sp>
        <p:nvSpPr>
          <p:cNvPr id="3" name="Content Placeholder 2">
            <a:extLst>
              <a:ext uri="{FF2B5EF4-FFF2-40B4-BE49-F238E27FC236}">
                <a16:creationId xmlns="" xmlns:a16="http://schemas.microsoft.com/office/drawing/2014/main" id="{B912544F-1CF8-694D-BD1E-1F80CFF356CB}"/>
              </a:ext>
            </a:extLst>
          </p:cNvPr>
          <p:cNvSpPr>
            <a:spLocks noGrp="1"/>
          </p:cNvSpPr>
          <p:nvPr>
            <p:ph idx="1"/>
          </p:nvPr>
        </p:nvSpPr>
        <p:spPr/>
        <p:txBody>
          <a:bodyPr>
            <a:normAutofit/>
          </a:bodyPr>
          <a:lstStyle/>
          <a:p>
            <a:r>
              <a:rPr lang="zh-CN" altLang="en-US" dirty="0" smtClean="0"/>
              <a:t>无人系统</a:t>
            </a:r>
            <a:r>
              <a:rPr lang="zh-CN" altLang="en-US" dirty="0"/>
              <a:t>指</a:t>
            </a:r>
            <a:r>
              <a:rPr lang="zh-CN" altLang="en-US" dirty="0" smtClean="0"/>
              <a:t>平台</a:t>
            </a:r>
            <a:r>
              <a:rPr lang="en-US" dirty="0" smtClean="0"/>
              <a:t>:</a:t>
            </a:r>
          </a:p>
          <a:p>
            <a:pPr marL="0" indent="0">
              <a:buNone/>
            </a:pPr>
            <a:endParaRPr lang="en-US" dirty="0"/>
          </a:p>
          <a:p>
            <a:pPr lvl="1"/>
            <a:r>
              <a:rPr lang="zh-CN" altLang="en-US" dirty="0"/>
              <a:t>无人系统是由机械、控制、计算机、通信、材料以及人工智能等多种技术融合而成的</a:t>
            </a:r>
            <a:r>
              <a:rPr lang="zh-CN" altLang="en-US" dirty="0" smtClean="0"/>
              <a:t>复杂系统</a:t>
            </a:r>
            <a:endParaRPr lang="en-US" altLang="zh-CN" dirty="0" smtClean="0"/>
          </a:p>
          <a:p>
            <a:pPr marL="457200" lvl="1" indent="0">
              <a:buNone/>
            </a:pPr>
            <a:endParaRPr lang="en-US" altLang="zh-CN" dirty="0"/>
          </a:p>
          <a:p>
            <a:pPr lvl="1"/>
            <a:r>
              <a:rPr lang="zh-CN" altLang="en-US" dirty="0" smtClean="0"/>
              <a:t>两个显著</a:t>
            </a:r>
            <a:r>
              <a:rPr lang="zh-CN" altLang="en-US" dirty="0"/>
              <a:t>特点：无人化和智能化</a:t>
            </a:r>
            <a:endParaRPr lang="en-US" altLang="zh-CN" dirty="0"/>
          </a:p>
          <a:p>
            <a:pPr marL="457200" lvl="1" indent="0">
              <a:buNone/>
            </a:pPr>
            <a:endParaRPr lang="en-US" sz="2400" dirty="0"/>
          </a:p>
        </p:txBody>
      </p:sp>
      <p:sp>
        <p:nvSpPr>
          <p:cNvPr id="4" name="Date Placeholder 3">
            <a:extLst>
              <a:ext uri="{FF2B5EF4-FFF2-40B4-BE49-F238E27FC236}">
                <a16:creationId xmlns="" xmlns:a16="http://schemas.microsoft.com/office/drawing/2014/main" id="{D2093636-BF2C-974F-9DE0-EB6C045C2F97}"/>
              </a:ext>
            </a:extLst>
          </p:cNvPr>
          <p:cNvSpPr>
            <a:spLocks noGrp="1"/>
          </p:cNvSpPr>
          <p:nvPr>
            <p:ph type="dt" sz="half" idx="10"/>
          </p:nvPr>
        </p:nvSpPr>
        <p:spPr/>
        <p:txBody>
          <a:bodyPr/>
          <a:lstStyle/>
          <a:p>
            <a:r>
              <a:rPr lang="en-US" altLang="zh-CN" dirty="0" smtClean="0"/>
              <a:t>2022-09-01</a:t>
            </a:r>
            <a:endParaRPr lang="zh-CN" altLang="en-US" dirty="0"/>
          </a:p>
        </p:txBody>
      </p:sp>
      <p:sp>
        <p:nvSpPr>
          <p:cNvPr id="6" name="Slide Number Placeholder 5">
            <a:extLst>
              <a:ext uri="{FF2B5EF4-FFF2-40B4-BE49-F238E27FC236}">
                <a16:creationId xmlns="" xmlns:a16="http://schemas.microsoft.com/office/drawing/2014/main" id="{2399684C-FD09-7D4F-A209-12B6432A794E}"/>
              </a:ext>
            </a:extLst>
          </p:cNvPr>
          <p:cNvSpPr>
            <a:spLocks noGrp="1"/>
          </p:cNvSpPr>
          <p:nvPr>
            <p:ph type="sldNum" sz="quarter" idx="12"/>
          </p:nvPr>
        </p:nvSpPr>
        <p:spPr/>
        <p:txBody>
          <a:bodyPr/>
          <a:lstStyle/>
          <a:p>
            <a:fld id="{544A5C6C-F315-4E99-B6A8-F0F90911BB40}" type="slidenum">
              <a:rPr lang="en-US" smtClean="0"/>
              <a:pPr/>
              <a:t>3</a:t>
            </a:fld>
            <a:endParaRPr 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0" y="4406242"/>
            <a:ext cx="3078480" cy="1743756"/>
          </a:xfrm>
          <a:prstGeom prst="rect">
            <a:avLst/>
          </a:prstGeom>
        </p:spPr>
      </p:pic>
    </p:spTree>
    <p:extLst>
      <p:ext uri="{BB962C8B-B14F-4D97-AF65-F5344CB8AC3E}">
        <p14:creationId xmlns:p14="http://schemas.microsoft.com/office/powerpoint/2010/main" val="1550423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069962-A776-4D41-845A-192DBF21B8E7}"/>
              </a:ext>
            </a:extLst>
          </p:cNvPr>
          <p:cNvSpPr>
            <a:spLocks noGrp="1"/>
          </p:cNvSpPr>
          <p:nvPr>
            <p:ph type="title"/>
          </p:nvPr>
        </p:nvSpPr>
        <p:spPr/>
        <p:txBody>
          <a:bodyPr/>
          <a:lstStyle/>
          <a:p>
            <a:r>
              <a:rPr lang="en-US" dirty="0"/>
              <a:t>ACM Digital Library</a:t>
            </a:r>
          </a:p>
        </p:txBody>
      </p:sp>
      <p:pic>
        <p:nvPicPr>
          <p:cNvPr id="8" name="Content Placeholder 7">
            <a:extLst>
              <a:ext uri="{FF2B5EF4-FFF2-40B4-BE49-F238E27FC236}">
                <a16:creationId xmlns="" xmlns:a16="http://schemas.microsoft.com/office/drawing/2014/main" id="{CE570C9D-B066-EC4F-A8CA-D40D239F070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45540" y="1195388"/>
            <a:ext cx="8205320" cy="5357812"/>
          </a:xfrm>
        </p:spPr>
      </p:pic>
      <p:sp>
        <p:nvSpPr>
          <p:cNvPr id="4" name="Date Placeholder 3">
            <a:extLst>
              <a:ext uri="{FF2B5EF4-FFF2-40B4-BE49-F238E27FC236}">
                <a16:creationId xmlns="" xmlns:a16="http://schemas.microsoft.com/office/drawing/2014/main" id="{EF8F72C4-2B03-1F40-8CEF-B87EDB3FABA7}"/>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01DA2EAC-A8A7-CA49-AF34-A7EA6DEF33F4}"/>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C2DE0770-03BD-4C46-A5FA-23056846E9B6}"/>
              </a:ext>
            </a:extLst>
          </p:cNvPr>
          <p:cNvSpPr>
            <a:spLocks noGrp="1"/>
          </p:cNvSpPr>
          <p:nvPr>
            <p:ph type="sldNum" sz="quarter" idx="12"/>
          </p:nvPr>
        </p:nvSpPr>
        <p:spPr/>
        <p:txBody>
          <a:bodyPr/>
          <a:lstStyle/>
          <a:p>
            <a:fld id="{544A5C6C-F315-4E99-B6A8-F0F90911BB40}" type="slidenum">
              <a:rPr lang="en-US" smtClean="0"/>
              <a:pPr/>
              <a:t>30</a:t>
            </a:fld>
            <a:endParaRPr lang="en-US" dirty="0"/>
          </a:p>
        </p:txBody>
      </p:sp>
    </p:spTree>
    <p:extLst>
      <p:ext uri="{BB962C8B-B14F-4D97-AF65-F5344CB8AC3E}">
        <p14:creationId xmlns:p14="http://schemas.microsoft.com/office/powerpoint/2010/main" val="1812225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6CC0F9-DD16-F547-A83C-DA6E552FB187}"/>
              </a:ext>
            </a:extLst>
          </p:cNvPr>
          <p:cNvSpPr>
            <a:spLocks noGrp="1"/>
          </p:cNvSpPr>
          <p:nvPr>
            <p:ph type="title"/>
          </p:nvPr>
        </p:nvSpPr>
        <p:spPr/>
        <p:txBody>
          <a:bodyPr/>
          <a:lstStyle/>
          <a:p>
            <a:r>
              <a:rPr lang="en-US" altLang="zh-CN" dirty="0"/>
              <a:t>IEEE Xplore Digital Library</a:t>
            </a:r>
          </a:p>
        </p:txBody>
      </p:sp>
      <p:sp>
        <p:nvSpPr>
          <p:cNvPr id="3" name="Content Placeholder 2">
            <a:extLst>
              <a:ext uri="{FF2B5EF4-FFF2-40B4-BE49-F238E27FC236}">
                <a16:creationId xmlns="" xmlns:a16="http://schemas.microsoft.com/office/drawing/2014/main" id="{6C8CA736-299D-924F-B06C-0AFC89069BFC}"/>
              </a:ext>
            </a:extLst>
          </p:cNvPr>
          <p:cNvSpPr>
            <a:spLocks noGrp="1"/>
          </p:cNvSpPr>
          <p:nvPr>
            <p:ph idx="1"/>
          </p:nvPr>
        </p:nvSpPr>
        <p:spPr/>
        <p:txBody>
          <a:bodyPr>
            <a:normAutofit/>
          </a:bodyPr>
          <a:lstStyle/>
          <a:p>
            <a:r>
              <a:rPr lang="en-US" dirty="0"/>
              <a:t>IEEE, an association dedicated to advancing innovation and technological excellence for the benefit of humanity, is the world's largest technical professional society. </a:t>
            </a:r>
          </a:p>
          <a:p>
            <a:r>
              <a:rPr lang="en-US" dirty="0"/>
              <a:t>IEEE's roots go back to 1884 when electricity began to become a major influence in society.</a:t>
            </a:r>
          </a:p>
          <a:p>
            <a:r>
              <a:rPr lang="en-US" dirty="0"/>
              <a:t>The IEEE </a:t>
            </a:r>
            <a:r>
              <a:rPr lang="en-US" i="1" dirty="0"/>
              <a:t>Xplore</a:t>
            </a:r>
            <a:r>
              <a:rPr lang="en-US" dirty="0"/>
              <a:t> digital library is a powerful resource for discovery of and access to scientific and technical content published by the IEEE and its publishing partners.</a:t>
            </a:r>
          </a:p>
        </p:txBody>
      </p:sp>
      <p:sp>
        <p:nvSpPr>
          <p:cNvPr id="4" name="Date Placeholder 3">
            <a:extLst>
              <a:ext uri="{FF2B5EF4-FFF2-40B4-BE49-F238E27FC236}">
                <a16:creationId xmlns="" xmlns:a16="http://schemas.microsoft.com/office/drawing/2014/main" id="{BEEBEEB1-987C-F84F-90DC-B68945309D3B}"/>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E5EA01DA-5252-D443-B234-1ED3D4954E69}"/>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8909295A-9F46-7341-8A53-848AE3B16C05}"/>
              </a:ext>
            </a:extLst>
          </p:cNvPr>
          <p:cNvSpPr>
            <a:spLocks noGrp="1"/>
          </p:cNvSpPr>
          <p:nvPr>
            <p:ph type="sldNum" sz="quarter" idx="12"/>
          </p:nvPr>
        </p:nvSpPr>
        <p:spPr/>
        <p:txBody>
          <a:bodyPr/>
          <a:lstStyle/>
          <a:p>
            <a:fld id="{544A5C6C-F315-4E99-B6A8-F0F90911BB40}" type="slidenum">
              <a:rPr lang="en-US" smtClean="0"/>
              <a:pPr/>
              <a:t>31</a:t>
            </a:fld>
            <a:endParaRPr lang="en-US" dirty="0"/>
          </a:p>
        </p:txBody>
      </p:sp>
    </p:spTree>
    <p:extLst>
      <p:ext uri="{BB962C8B-B14F-4D97-AF65-F5344CB8AC3E}">
        <p14:creationId xmlns:p14="http://schemas.microsoft.com/office/powerpoint/2010/main" val="1433812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DF92E4-CFE6-404A-882C-B6309DC4BA59}"/>
              </a:ext>
            </a:extLst>
          </p:cNvPr>
          <p:cNvSpPr>
            <a:spLocks noGrp="1"/>
          </p:cNvSpPr>
          <p:nvPr>
            <p:ph type="title"/>
          </p:nvPr>
        </p:nvSpPr>
        <p:spPr/>
        <p:txBody>
          <a:bodyPr/>
          <a:lstStyle/>
          <a:p>
            <a:r>
              <a:rPr lang="en-US" altLang="zh-CN" dirty="0"/>
              <a:t>IEEE Xplore Digital Library</a:t>
            </a:r>
            <a:endParaRPr lang="en-US" dirty="0"/>
          </a:p>
        </p:txBody>
      </p:sp>
      <p:pic>
        <p:nvPicPr>
          <p:cNvPr id="8" name="Content Placeholder 7">
            <a:extLst>
              <a:ext uri="{FF2B5EF4-FFF2-40B4-BE49-F238E27FC236}">
                <a16:creationId xmlns="" xmlns:a16="http://schemas.microsoft.com/office/drawing/2014/main" id="{E1639963-41BA-3F4B-8921-4E3D7DC4079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0708" y="1195388"/>
            <a:ext cx="7254984" cy="5357812"/>
          </a:xfrm>
        </p:spPr>
      </p:pic>
      <p:sp>
        <p:nvSpPr>
          <p:cNvPr id="4" name="Date Placeholder 3">
            <a:extLst>
              <a:ext uri="{FF2B5EF4-FFF2-40B4-BE49-F238E27FC236}">
                <a16:creationId xmlns="" xmlns:a16="http://schemas.microsoft.com/office/drawing/2014/main" id="{AE1A0289-F86B-D14B-9B3F-78FBA2BCCF4D}"/>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AEEF60BB-7F69-9B4B-B038-A09DA332A3DC}"/>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7A82A35D-B84B-5946-9BFC-39C542C8C60E}"/>
              </a:ext>
            </a:extLst>
          </p:cNvPr>
          <p:cNvSpPr>
            <a:spLocks noGrp="1"/>
          </p:cNvSpPr>
          <p:nvPr>
            <p:ph type="sldNum" sz="quarter" idx="12"/>
          </p:nvPr>
        </p:nvSpPr>
        <p:spPr/>
        <p:txBody>
          <a:bodyPr/>
          <a:lstStyle/>
          <a:p>
            <a:fld id="{544A5C6C-F315-4E99-B6A8-F0F90911BB40}" type="slidenum">
              <a:rPr lang="en-US" smtClean="0"/>
              <a:pPr/>
              <a:t>32</a:t>
            </a:fld>
            <a:endParaRPr lang="en-US" dirty="0"/>
          </a:p>
        </p:txBody>
      </p:sp>
    </p:spTree>
    <p:extLst>
      <p:ext uri="{BB962C8B-B14F-4D97-AF65-F5344CB8AC3E}">
        <p14:creationId xmlns:p14="http://schemas.microsoft.com/office/powerpoint/2010/main" val="3514766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DB6DD2-4AE8-D24F-B5F4-13B66C4AC001}"/>
              </a:ext>
            </a:extLst>
          </p:cNvPr>
          <p:cNvSpPr>
            <a:spLocks noGrp="1"/>
          </p:cNvSpPr>
          <p:nvPr>
            <p:ph type="title"/>
          </p:nvPr>
        </p:nvSpPr>
        <p:spPr/>
        <p:txBody>
          <a:bodyPr/>
          <a:lstStyle/>
          <a:p>
            <a:r>
              <a:rPr lang="en-US" altLang="zh-CN" dirty="0"/>
              <a:t>Other</a:t>
            </a:r>
            <a:r>
              <a:rPr lang="zh-CN" altLang="en-US" dirty="0"/>
              <a:t> </a:t>
            </a:r>
            <a:r>
              <a:rPr lang="en-US" altLang="zh-CN" dirty="0"/>
              <a:t>Digital Libraries</a:t>
            </a:r>
            <a:r>
              <a:rPr lang="zh-CN" altLang="en-US" dirty="0"/>
              <a:t> </a:t>
            </a:r>
            <a:endParaRPr lang="en-US" dirty="0"/>
          </a:p>
        </p:txBody>
      </p:sp>
      <p:sp>
        <p:nvSpPr>
          <p:cNvPr id="3" name="Content Placeholder 2">
            <a:extLst>
              <a:ext uri="{FF2B5EF4-FFF2-40B4-BE49-F238E27FC236}">
                <a16:creationId xmlns="" xmlns:a16="http://schemas.microsoft.com/office/drawing/2014/main" id="{68934F8C-57CA-CA4A-B9D6-AAC0D3B1A116}"/>
              </a:ext>
            </a:extLst>
          </p:cNvPr>
          <p:cNvSpPr>
            <a:spLocks noGrp="1"/>
          </p:cNvSpPr>
          <p:nvPr>
            <p:ph idx="1"/>
          </p:nvPr>
        </p:nvSpPr>
        <p:spPr/>
        <p:txBody>
          <a:bodyPr>
            <a:normAutofit/>
          </a:bodyPr>
          <a:lstStyle/>
          <a:p>
            <a:r>
              <a:rPr lang="en-US" dirty="0"/>
              <a:t>Springer</a:t>
            </a:r>
            <a:r>
              <a:rPr lang="zh-CN" altLang="en-US" dirty="0"/>
              <a:t> </a:t>
            </a:r>
            <a:r>
              <a:rPr lang="en-US" altLang="zh-CN" dirty="0">
                <a:hlinkClick r:id="rId3"/>
              </a:rPr>
              <a:t>http://</a:t>
            </a:r>
            <a:r>
              <a:rPr lang="en-US" altLang="zh-CN" dirty="0" err="1">
                <a:hlinkClick r:id="rId3"/>
              </a:rPr>
              <a:t>www.springer.com</a:t>
            </a:r>
            <a:endParaRPr lang="en-US" dirty="0"/>
          </a:p>
          <a:p>
            <a:pPr lvl="1"/>
            <a:r>
              <a:rPr lang="en-US" dirty="0"/>
              <a:t>Our business is publishing. Throughout the world, we provide scientific and professional communities with superior specialist information</a:t>
            </a:r>
            <a:r>
              <a:rPr lang="en-US" altLang="zh-CN" dirty="0"/>
              <a:t>.</a:t>
            </a:r>
            <a:endParaRPr lang="en-US" dirty="0"/>
          </a:p>
          <a:p>
            <a:r>
              <a:rPr lang="en-US" dirty="0"/>
              <a:t>Elsevier</a:t>
            </a:r>
            <a:r>
              <a:rPr lang="zh-CN" altLang="en-US" dirty="0"/>
              <a:t> </a:t>
            </a:r>
            <a:r>
              <a:rPr lang="en-US" altLang="zh-CN" dirty="0">
                <a:hlinkClick r:id="rId4"/>
              </a:rPr>
              <a:t>https://</a:t>
            </a:r>
            <a:r>
              <a:rPr lang="en-US" altLang="zh-CN" dirty="0" err="1">
                <a:hlinkClick r:id="rId4"/>
              </a:rPr>
              <a:t>www.elsevier.com</a:t>
            </a:r>
            <a:endParaRPr lang="en-US" dirty="0"/>
          </a:p>
          <a:p>
            <a:pPr lvl="1">
              <a:lnSpc>
                <a:spcPct val="100000"/>
              </a:lnSpc>
              <a:spcBef>
                <a:spcPts val="0"/>
              </a:spcBef>
              <a:defRPr/>
            </a:pPr>
            <a:r>
              <a:rPr lang="en-US" dirty="0"/>
              <a:t>Elsevier helps institutions and professionals progress science, advance healthcare and improve performance</a:t>
            </a:r>
            <a:r>
              <a:rPr lang="en-US" altLang="zh-CN" dirty="0"/>
              <a:t>.</a:t>
            </a:r>
            <a:endParaRPr lang="en-US" dirty="0"/>
          </a:p>
        </p:txBody>
      </p:sp>
      <p:sp>
        <p:nvSpPr>
          <p:cNvPr id="4" name="Date Placeholder 3">
            <a:extLst>
              <a:ext uri="{FF2B5EF4-FFF2-40B4-BE49-F238E27FC236}">
                <a16:creationId xmlns="" xmlns:a16="http://schemas.microsoft.com/office/drawing/2014/main" id="{2D255D3D-D6C8-5F44-A20B-3713EC1500C4}"/>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35D94189-C058-1142-9B9A-D8793B892CEF}"/>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71116F39-76D6-6A48-A255-F0A6B0449F25}"/>
              </a:ext>
            </a:extLst>
          </p:cNvPr>
          <p:cNvSpPr>
            <a:spLocks noGrp="1"/>
          </p:cNvSpPr>
          <p:nvPr>
            <p:ph type="sldNum" sz="quarter" idx="12"/>
          </p:nvPr>
        </p:nvSpPr>
        <p:spPr/>
        <p:txBody>
          <a:bodyPr/>
          <a:lstStyle/>
          <a:p>
            <a:fld id="{544A5C6C-F315-4E99-B6A8-F0F90911BB40}" type="slidenum">
              <a:rPr lang="en-US" smtClean="0"/>
              <a:pPr/>
              <a:t>33</a:t>
            </a:fld>
            <a:endParaRPr lang="en-US" dirty="0"/>
          </a:p>
        </p:txBody>
      </p:sp>
    </p:spTree>
    <p:extLst>
      <p:ext uri="{BB962C8B-B14F-4D97-AF65-F5344CB8AC3E}">
        <p14:creationId xmlns:p14="http://schemas.microsoft.com/office/powerpoint/2010/main" val="4078083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DC7365-3327-084F-8BB1-A8D2D864DFB2}"/>
              </a:ext>
            </a:extLst>
          </p:cNvPr>
          <p:cNvSpPr>
            <a:spLocks noGrp="1"/>
          </p:cNvSpPr>
          <p:nvPr>
            <p:ph type="title"/>
          </p:nvPr>
        </p:nvSpPr>
        <p:spPr/>
        <p:txBody>
          <a:bodyPr/>
          <a:lstStyle/>
          <a:p>
            <a:r>
              <a:rPr lang="en-US" dirty="0"/>
              <a:t>Google</a:t>
            </a:r>
            <a:r>
              <a:rPr lang="ja-JP" altLang="en-US"/>
              <a:t>学术检索</a:t>
            </a:r>
            <a:endParaRPr lang="en-US" dirty="0"/>
          </a:p>
        </p:txBody>
      </p:sp>
      <p:sp>
        <p:nvSpPr>
          <p:cNvPr id="3" name="Content Placeholder 2">
            <a:extLst>
              <a:ext uri="{FF2B5EF4-FFF2-40B4-BE49-F238E27FC236}">
                <a16:creationId xmlns="" xmlns:a16="http://schemas.microsoft.com/office/drawing/2014/main" id="{15C148E7-2583-D14B-8014-430CED5D5096}"/>
              </a:ext>
            </a:extLst>
          </p:cNvPr>
          <p:cNvSpPr>
            <a:spLocks noGrp="1"/>
          </p:cNvSpPr>
          <p:nvPr>
            <p:ph idx="1"/>
          </p:nvPr>
        </p:nvSpPr>
        <p:spPr/>
        <p:txBody>
          <a:bodyPr>
            <a:normAutofit/>
          </a:bodyPr>
          <a:lstStyle/>
          <a:p>
            <a:r>
              <a:rPr lang="en-US" dirty="0"/>
              <a:t>Google</a:t>
            </a:r>
            <a:r>
              <a:rPr lang="ja-JP" altLang="en-US" dirty="0"/>
              <a:t>学术</a:t>
            </a:r>
            <a:r>
              <a:rPr lang="en-US" altLang="ja-JP" dirty="0" smtClean="0"/>
              <a:t>(</a:t>
            </a:r>
            <a:r>
              <a:rPr lang="en-US" dirty="0"/>
              <a:t>http://scholar.google.com) </a:t>
            </a:r>
          </a:p>
          <a:p>
            <a:pPr lvl="1"/>
            <a:r>
              <a:rPr lang="ja-JP" altLang="en-US" dirty="0"/>
              <a:t>最强大的学术工具，没有之一。</a:t>
            </a:r>
            <a:endParaRPr lang="en-US" altLang="ja-JP" dirty="0"/>
          </a:p>
          <a:p>
            <a:r>
              <a:rPr lang="ja-JP" altLang="en-US" dirty="0"/>
              <a:t>优点</a:t>
            </a:r>
            <a:endParaRPr lang="en-US" altLang="ja-JP" dirty="0"/>
          </a:p>
          <a:p>
            <a:pPr marL="971550" lvl="1" indent="-514350">
              <a:buFont typeface="+mj-lt"/>
              <a:buAutoNum type="arabicPeriod"/>
            </a:pPr>
            <a:r>
              <a:rPr lang="ja-JP" altLang="en-US" dirty="0"/>
              <a:t>配合</a:t>
            </a:r>
            <a:r>
              <a:rPr lang="en-US" dirty="0"/>
              <a:t>Google</a:t>
            </a:r>
            <a:r>
              <a:rPr lang="ja-JP" altLang="en-US" dirty="0"/>
              <a:t>强大的搜索能力，根据相关性对搜索结果进行排序</a:t>
            </a:r>
            <a:endParaRPr lang="en-US" altLang="ja-JP" dirty="0"/>
          </a:p>
          <a:p>
            <a:pPr marL="971550" lvl="1" indent="-514350">
              <a:buFont typeface="+mj-lt"/>
              <a:buAutoNum type="arabicPeriod"/>
            </a:pPr>
            <a:r>
              <a:rPr lang="ja-JP" altLang="en-US" dirty="0"/>
              <a:t>可以跟踪作者和论文</a:t>
            </a:r>
            <a:r>
              <a:rPr lang="en-US" altLang="ja-JP" dirty="0"/>
              <a:t>(</a:t>
            </a:r>
            <a:r>
              <a:rPr lang="ja-JP" altLang="en-US" dirty="0"/>
              <a:t>如有论文被引用或者作者有新论文就会提醒</a:t>
            </a:r>
            <a:r>
              <a:rPr lang="en-US" altLang="ja-JP" dirty="0"/>
              <a:t>)</a:t>
            </a:r>
          </a:p>
          <a:p>
            <a:pPr marL="971550" lvl="1" indent="-514350">
              <a:buFont typeface="+mj-lt"/>
              <a:buAutoNum type="arabicPeriod"/>
            </a:pPr>
            <a:r>
              <a:rPr lang="ja-JP" altLang="en-US" dirty="0"/>
              <a:t>支持多种格式的参考文献导出</a:t>
            </a:r>
            <a:endParaRPr lang="en-US" altLang="ja-JP" dirty="0"/>
          </a:p>
        </p:txBody>
      </p:sp>
      <p:pic>
        <p:nvPicPr>
          <p:cNvPr id="8" name="Picture 7">
            <a:extLst>
              <a:ext uri="{FF2B5EF4-FFF2-40B4-BE49-F238E27FC236}">
                <a16:creationId xmlns="" xmlns:a16="http://schemas.microsoft.com/office/drawing/2014/main" id="{296B3388-1343-6C41-8394-9D64C6FC948A}"/>
              </a:ext>
            </a:extLst>
          </p:cNvPr>
          <p:cNvPicPr>
            <a:picLocks noChangeAspect="1"/>
          </p:cNvPicPr>
          <p:nvPr/>
        </p:nvPicPr>
        <p:blipFill>
          <a:blip r:embed="rId2"/>
          <a:stretch>
            <a:fillRect/>
          </a:stretch>
        </p:blipFill>
        <p:spPr>
          <a:xfrm>
            <a:off x="7092000" y="908117"/>
            <a:ext cx="2052000" cy="2052000"/>
          </a:xfrm>
          <a:prstGeom prst="rect">
            <a:avLst/>
          </a:prstGeom>
        </p:spPr>
      </p:pic>
      <p:sp>
        <p:nvSpPr>
          <p:cNvPr id="4" name="Date Placeholder 3">
            <a:extLst>
              <a:ext uri="{FF2B5EF4-FFF2-40B4-BE49-F238E27FC236}">
                <a16:creationId xmlns="" xmlns:a16="http://schemas.microsoft.com/office/drawing/2014/main" id="{B08F77FB-819D-1640-8B18-7C6F5D37549E}"/>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0367E0D1-B0A3-DD4D-9D21-8F80D3CFFC2C}"/>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66F816F7-1026-174B-8406-C4E52D88BF41}"/>
              </a:ext>
            </a:extLst>
          </p:cNvPr>
          <p:cNvSpPr>
            <a:spLocks noGrp="1"/>
          </p:cNvSpPr>
          <p:nvPr>
            <p:ph type="sldNum" sz="quarter" idx="12"/>
          </p:nvPr>
        </p:nvSpPr>
        <p:spPr/>
        <p:txBody>
          <a:bodyPr/>
          <a:lstStyle/>
          <a:p>
            <a:fld id="{544A5C6C-F315-4E99-B6A8-F0F90911BB40}" type="slidenum">
              <a:rPr lang="en-US" smtClean="0"/>
              <a:pPr/>
              <a:t>34</a:t>
            </a:fld>
            <a:endParaRPr lang="en-US" dirty="0"/>
          </a:p>
        </p:txBody>
      </p:sp>
    </p:spTree>
    <p:extLst>
      <p:ext uri="{BB962C8B-B14F-4D97-AF65-F5344CB8AC3E}">
        <p14:creationId xmlns:p14="http://schemas.microsoft.com/office/powerpoint/2010/main" val="227532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254306-B851-2441-82AA-86EC6D309682}"/>
              </a:ext>
            </a:extLst>
          </p:cNvPr>
          <p:cNvSpPr>
            <a:spLocks noGrp="1"/>
          </p:cNvSpPr>
          <p:nvPr>
            <p:ph type="title"/>
          </p:nvPr>
        </p:nvSpPr>
        <p:spPr/>
        <p:txBody>
          <a:bodyPr/>
          <a:lstStyle/>
          <a:p>
            <a:r>
              <a:rPr lang="en-US" dirty="0"/>
              <a:t>Google</a:t>
            </a:r>
            <a:r>
              <a:rPr lang="ja-JP" altLang="en-US"/>
              <a:t>学术检索</a:t>
            </a:r>
            <a:endParaRPr lang="en-US" dirty="0"/>
          </a:p>
        </p:txBody>
      </p:sp>
      <p:pic>
        <p:nvPicPr>
          <p:cNvPr id="8" name="Content Placeholder 7">
            <a:extLst>
              <a:ext uri="{FF2B5EF4-FFF2-40B4-BE49-F238E27FC236}">
                <a16:creationId xmlns="" xmlns:a16="http://schemas.microsoft.com/office/drawing/2014/main" id="{39A9D760-739D-CF47-A6E5-78507B2CB65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17674" y="1195388"/>
            <a:ext cx="7861052" cy="5357812"/>
          </a:xfrm>
        </p:spPr>
      </p:pic>
      <p:sp>
        <p:nvSpPr>
          <p:cNvPr id="4" name="Date Placeholder 3">
            <a:extLst>
              <a:ext uri="{FF2B5EF4-FFF2-40B4-BE49-F238E27FC236}">
                <a16:creationId xmlns="" xmlns:a16="http://schemas.microsoft.com/office/drawing/2014/main" id="{3FDAD803-B8B8-DE49-A217-640BA1F13D16}"/>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0B0B302B-B7B0-F043-98F0-39C1C0ED28C0}"/>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D41A9706-6A38-7F4C-8893-2036AAD8ADAD}"/>
              </a:ext>
            </a:extLst>
          </p:cNvPr>
          <p:cNvSpPr>
            <a:spLocks noGrp="1"/>
          </p:cNvSpPr>
          <p:nvPr>
            <p:ph type="sldNum" sz="quarter" idx="12"/>
          </p:nvPr>
        </p:nvSpPr>
        <p:spPr/>
        <p:txBody>
          <a:bodyPr/>
          <a:lstStyle/>
          <a:p>
            <a:fld id="{544A5C6C-F315-4E99-B6A8-F0F90911BB40}" type="slidenum">
              <a:rPr lang="en-US" smtClean="0"/>
              <a:pPr/>
              <a:t>35</a:t>
            </a:fld>
            <a:endParaRPr lang="en-US" dirty="0"/>
          </a:p>
        </p:txBody>
      </p:sp>
    </p:spTree>
    <p:extLst>
      <p:ext uri="{BB962C8B-B14F-4D97-AF65-F5344CB8AC3E}">
        <p14:creationId xmlns:p14="http://schemas.microsoft.com/office/powerpoint/2010/main" val="2393674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61A5823D-7D8B-DC4D-9127-455BDC20C4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1263" y="1110898"/>
            <a:ext cx="1692000" cy="1692000"/>
          </a:xfrm>
          <a:prstGeom prst="rect">
            <a:avLst/>
          </a:prstGeom>
        </p:spPr>
      </p:pic>
      <p:sp>
        <p:nvSpPr>
          <p:cNvPr id="2" name="Title 1">
            <a:extLst>
              <a:ext uri="{FF2B5EF4-FFF2-40B4-BE49-F238E27FC236}">
                <a16:creationId xmlns="" xmlns:a16="http://schemas.microsoft.com/office/drawing/2014/main" id="{747F6AD6-BEEE-1046-A3B3-878C150D6783}"/>
              </a:ext>
            </a:extLst>
          </p:cNvPr>
          <p:cNvSpPr>
            <a:spLocks noGrp="1"/>
          </p:cNvSpPr>
          <p:nvPr>
            <p:ph type="title"/>
          </p:nvPr>
        </p:nvSpPr>
        <p:spPr/>
        <p:txBody>
          <a:bodyPr/>
          <a:lstStyle/>
          <a:p>
            <a:r>
              <a:rPr lang="en-US" altLang="zh-CN" dirty="0"/>
              <a:t>DBLP</a:t>
            </a:r>
            <a:r>
              <a:rPr lang="ja-JP" altLang="en-US"/>
              <a:t>学术检索</a:t>
            </a:r>
            <a:endParaRPr lang="en-US" dirty="0"/>
          </a:p>
        </p:txBody>
      </p:sp>
      <p:sp>
        <p:nvSpPr>
          <p:cNvPr id="3" name="Content Placeholder 2">
            <a:extLst>
              <a:ext uri="{FF2B5EF4-FFF2-40B4-BE49-F238E27FC236}">
                <a16:creationId xmlns="" xmlns:a16="http://schemas.microsoft.com/office/drawing/2014/main" id="{E2D34D5B-FC11-4A47-8ADA-80974288CF6D}"/>
              </a:ext>
            </a:extLst>
          </p:cNvPr>
          <p:cNvSpPr>
            <a:spLocks noGrp="1"/>
          </p:cNvSpPr>
          <p:nvPr>
            <p:ph idx="1"/>
          </p:nvPr>
        </p:nvSpPr>
        <p:spPr/>
        <p:txBody>
          <a:bodyPr>
            <a:normAutofit/>
          </a:bodyPr>
          <a:lstStyle/>
          <a:p>
            <a:r>
              <a:rPr lang="en-US" dirty="0"/>
              <a:t>DBLP(http://</a:t>
            </a:r>
            <a:r>
              <a:rPr lang="en-US" dirty="0" err="1"/>
              <a:t>dblp.uni-trier.de</a:t>
            </a:r>
            <a:r>
              <a:rPr lang="en-US" dirty="0"/>
              <a:t>/)</a:t>
            </a:r>
          </a:p>
          <a:p>
            <a:pPr lvl="1"/>
            <a:r>
              <a:rPr lang="ja-JP" altLang="en-US"/>
              <a:t>以作者为核心的集成数据库</a:t>
            </a:r>
            <a:endParaRPr lang="en-US" dirty="0"/>
          </a:p>
          <a:p>
            <a:r>
              <a:rPr lang="ja-JP" altLang="en-US"/>
              <a:t>优点</a:t>
            </a:r>
            <a:endParaRPr lang="en-US" altLang="ja-JP" dirty="0"/>
          </a:p>
          <a:p>
            <a:pPr marL="971550" lvl="1" indent="-514350">
              <a:buFont typeface="+mj-lt"/>
              <a:buAutoNum type="arabicPeriod"/>
            </a:pPr>
            <a:r>
              <a:rPr lang="ja-JP" altLang="en-US"/>
              <a:t>提供的是书目服务，相当于一个信息媒介</a:t>
            </a:r>
          </a:p>
          <a:p>
            <a:pPr marL="971550" lvl="1" indent="-514350">
              <a:buFont typeface="+mj-lt"/>
              <a:buAutoNum type="arabicPeriod"/>
            </a:pPr>
            <a:r>
              <a:rPr lang="ja-JP" altLang="en-US"/>
              <a:t>以作者为中心查找文献信息</a:t>
            </a:r>
          </a:p>
          <a:p>
            <a:pPr marL="971550" lvl="1" indent="-514350">
              <a:buFont typeface="+mj-lt"/>
              <a:buAutoNum type="arabicPeriod"/>
            </a:pPr>
            <a:r>
              <a:rPr lang="ja-JP" altLang="en-US"/>
              <a:t>收录了</a:t>
            </a:r>
            <a:r>
              <a:rPr lang="en-US" dirty="0" err="1"/>
              <a:t>arXiv</a:t>
            </a:r>
            <a:r>
              <a:rPr lang="en-US" dirty="0"/>
              <a:t>(</a:t>
            </a:r>
            <a:r>
              <a:rPr lang="ja-JP" altLang="en-US"/>
              <a:t>作品不会进行同步更改，一旦出版后</a:t>
            </a:r>
            <a:r>
              <a:rPr lang="en-US" dirty="0" err="1"/>
              <a:t>dblp</a:t>
            </a:r>
            <a:r>
              <a:rPr lang="ja-JP" altLang="en-US"/>
              <a:t>会更改它的作品类型</a:t>
            </a:r>
            <a:r>
              <a:rPr lang="en-US" altLang="ja-JP" dirty="0"/>
              <a:t>)</a:t>
            </a:r>
          </a:p>
          <a:p>
            <a:pPr marL="971550" lvl="1" indent="-514350">
              <a:buFont typeface="+mj-lt"/>
              <a:buAutoNum type="arabicPeriod"/>
            </a:pPr>
            <a:r>
              <a:rPr lang="ja-JP" altLang="en-US"/>
              <a:t>文献基于科学价值，高质量元数据可用性，会议科学质量等排序</a:t>
            </a:r>
            <a:endParaRPr lang="en-US" altLang="ja-JP" dirty="0"/>
          </a:p>
          <a:p>
            <a:pPr marL="971550" lvl="1" indent="-514350">
              <a:buFont typeface="+mj-lt"/>
              <a:buAutoNum type="arabicPeriod"/>
            </a:pPr>
            <a:r>
              <a:rPr lang="ja-JP" altLang="en-US"/>
              <a:t>对会议检索很快，会将作者的相关工作整理归类。也会将会议的论文整理。</a:t>
            </a:r>
            <a:endParaRPr lang="en-US" altLang="ja-JP" dirty="0"/>
          </a:p>
          <a:p>
            <a:pPr marL="971550" lvl="1" indent="-514350">
              <a:buFont typeface="+mj-lt"/>
              <a:buAutoNum type="arabicPeriod"/>
            </a:pPr>
            <a:endParaRPr lang="ja-JP" altLang="en-US"/>
          </a:p>
          <a:p>
            <a:pPr lvl="1"/>
            <a:endParaRPr lang="ja-JP" altLang="en-US"/>
          </a:p>
          <a:p>
            <a:endParaRPr lang="en-US" dirty="0"/>
          </a:p>
        </p:txBody>
      </p:sp>
      <p:sp>
        <p:nvSpPr>
          <p:cNvPr id="4" name="Date Placeholder 3">
            <a:extLst>
              <a:ext uri="{FF2B5EF4-FFF2-40B4-BE49-F238E27FC236}">
                <a16:creationId xmlns="" xmlns:a16="http://schemas.microsoft.com/office/drawing/2014/main" id="{B4B483A8-98D5-4C40-A562-5BA94083ADA5}"/>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E2873089-E16F-DA44-B277-DF9950C7C696}"/>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D2DCF9CB-DD02-3745-BA39-056CD87B981B}"/>
              </a:ext>
            </a:extLst>
          </p:cNvPr>
          <p:cNvSpPr>
            <a:spLocks noGrp="1"/>
          </p:cNvSpPr>
          <p:nvPr>
            <p:ph type="sldNum" sz="quarter" idx="12"/>
          </p:nvPr>
        </p:nvSpPr>
        <p:spPr/>
        <p:txBody>
          <a:bodyPr/>
          <a:lstStyle/>
          <a:p>
            <a:fld id="{544A5C6C-F315-4E99-B6A8-F0F90911BB40}" type="slidenum">
              <a:rPr lang="en-US" smtClean="0"/>
              <a:pPr/>
              <a:t>36</a:t>
            </a:fld>
            <a:endParaRPr lang="en-US" dirty="0"/>
          </a:p>
        </p:txBody>
      </p:sp>
    </p:spTree>
    <p:extLst>
      <p:ext uri="{BB962C8B-B14F-4D97-AF65-F5344CB8AC3E}">
        <p14:creationId xmlns:p14="http://schemas.microsoft.com/office/powerpoint/2010/main" val="2252863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F5BCFE-546B-6F4A-9C1E-0548A8DD9C72}"/>
              </a:ext>
            </a:extLst>
          </p:cNvPr>
          <p:cNvSpPr>
            <a:spLocks noGrp="1"/>
          </p:cNvSpPr>
          <p:nvPr>
            <p:ph type="title"/>
          </p:nvPr>
        </p:nvSpPr>
        <p:spPr/>
        <p:txBody>
          <a:bodyPr/>
          <a:lstStyle/>
          <a:p>
            <a:r>
              <a:rPr lang="en-US" altLang="zh-CN" dirty="0"/>
              <a:t>DBLP</a:t>
            </a:r>
            <a:r>
              <a:rPr lang="ja-JP" altLang="en-US"/>
              <a:t>学术检索</a:t>
            </a:r>
            <a:endParaRPr lang="en-US" dirty="0"/>
          </a:p>
        </p:txBody>
      </p:sp>
      <p:pic>
        <p:nvPicPr>
          <p:cNvPr id="8" name="Content Placeholder 7">
            <a:extLst>
              <a:ext uri="{FF2B5EF4-FFF2-40B4-BE49-F238E27FC236}">
                <a16:creationId xmlns="" xmlns:a16="http://schemas.microsoft.com/office/drawing/2014/main" id="{28020C97-7B37-E94B-B72C-762D2321E6D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57200" y="906022"/>
            <a:ext cx="7821289" cy="5951978"/>
          </a:xfrm>
        </p:spPr>
      </p:pic>
      <p:sp>
        <p:nvSpPr>
          <p:cNvPr id="4" name="Date Placeholder 3">
            <a:extLst>
              <a:ext uri="{FF2B5EF4-FFF2-40B4-BE49-F238E27FC236}">
                <a16:creationId xmlns="" xmlns:a16="http://schemas.microsoft.com/office/drawing/2014/main" id="{2441A3B7-4114-E848-91AC-F5D11CC62303}"/>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5BA7598C-9E91-A546-83D5-081D399DD3DB}"/>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73A18BE9-2761-3F42-A94E-AFEE9AEE88F9}"/>
              </a:ext>
            </a:extLst>
          </p:cNvPr>
          <p:cNvSpPr>
            <a:spLocks noGrp="1"/>
          </p:cNvSpPr>
          <p:nvPr>
            <p:ph type="sldNum" sz="quarter" idx="12"/>
          </p:nvPr>
        </p:nvSpPr>
        <p:spPr/>
        <p:txBody>
          <a:bodyPr/>
          <a:lstStyle/>
          <a:p>
            <a:fld id="{544A5C6C-F315-4E99-B6A8-F0F90911BB40}" type="slidenum">
              <a:rPr lang="en-US" smtClean="0"/>
              <a:pPr/>
              <a:t>37</a:t>
            </a:fld>
            <a:endParaRPr lang="en-US" dirty="0"/>
          </a:p>
        </p:txBody>
      </p:sp>
    </p:spTree>
    <p:extLst>
      <p:ext uri="{BB962C8B-B14F-4D97-AF65-F5344CB8AC3E}">
        <p14:creationId xmlns:p14="http://schemas.microsoft.com/office/powerpoint/2010/main" val="2905168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868625-9290-5447-9132-BAFA6E905F03}"/>
              </a:ext>
            </a:extLst>
          </p:cNvPr>
          <p:cNvSpPr>
            <a:spLocks noGrp="1"/>
          </p:cNvSpPr>
          <p:nvPr>
            <p:ph type="title"/>
          </p:nvPr>
        </p:nvSpPr>
        <p:spPr/>
        <p:txBody>
          <a:bodyPr>
            <a:normAutofit/>
          </a:bodyPr>
          <a:lstStyle/>
          <a:p>
            <a:r>
              <a:rPr lang="en-US" dirty="0" err="1"/>
              <a:t>Ace</a:t>
            </a:r>
            <a:r>
              <a:rPr lang="en-US" altLang="zh-CN" dirty="0" err="1"/>
              <a:t>m</a:t>
            </a:r>
            <a:r>
              <a:rPr lang="en-US" dirty="0" err="1"/>
              <a:t>ap</a:t>
            </a:r>
            <a:r>
              <a:rPr lang="ja-JP" altLang="en-US"/>
              <a:t>学术可视化搜索引擎</a:t>
            </a:r>
            <a:endParaRPr lang="en-US" dirty="0"/>
          </a:p>
        </p:txBody>
      </p:sp>
      <p:sp>
        <p:nvSpPr>
          <p:cNvPr id="3" name="Content Placeholder 2">
            <a:extLst>
              <a:ext uri="{FF2B5EF4-FFF2-40B4-BE49-F238E27FC236}">
                <a16:creationId xmlns="" xmlns:a16="http://schemas.microsoft.com/office/drawing/2014/main" id="{E31C888D-2FB0-6B4E-8C8D-528B0221738D}"/>
              </a:ext>
            </a:extLst>
          </p:cNvPr>
          <p:cNvSpPr>
            <a:spLocks noGrp="1"/>
          </p:cNvSpPr>
          <p:nvPr>
            <p:ph idx="1"/>
          </p:nvPr>
        </p:nvSpPr>
        <p:spPr/>
        <p:txBody>
          <a:bodyPr/>
          <a:lstStyle/>
          <a:p>
            <a:r>
              <a:rPr lang="ja-JP" altLang="en-US"/>
              <a:t>学术搜索系统返回论文列表</a:t>
            </a:r>
            <a:endParaRPr lang="en-US" altLang="ja-JP" dirty="0"/>
          </a:p>
          <a:p>
            <a:pPr lvl="1"/>
            <a:r>
              <a:rPr lang="ja-JP" altLang="en-US"/>
              <a:t>导致学术数据散点化。</a:t>
            </a:r>
            <a:endParaRPr lang="en-US" altLang="ja-JP" dirty="0"/>
          </a:p>
          <a:p>
            <a:r>
              <a:rPr lang="ja-JP" altLang="en-US"/>
              <a:t>将学术论文、作者、机构等组织成网络</a:t>
            </a:r>
            <a:endParaRPr lang="en-US" altLang="ja-JP" dirty="0"/>
          </a:p>
          <a:p>
            <a:pPr lvl="1"/>
            <a:r>
              <a:rPr lang="ja-JP" altLang="en-US"/>
              <a:t>通过网络分析和数据挖掘，以图像形式展现</a:t>
            </a:r>
            <a:endParaRPr lang="en-US" altLang="ja-JP" dirty="0"/>
          </a:p>
          <a:p>
            <a:r>
              <a:rPr lang="ja-JP" altLang="en-US"/>
              <a:t>已经实现功能</a:t>
            </a:r>
            <a:endParaRPr lang="en-US" altLang="ja-JP" dirty="0"/>
          </a:p>
          <a:p>
            <a:pPr lvl="1"/>
            <a:r>
              <a:rPr lang="ja-JP" altLang="en-US"/>
              <a:t>动态引用网络展示，论文聚类，学术族谱，研究者画像，作者和会议主页等等。</a:t>
            </a:r>
            <a:endParaRPr lang="en-US" altLang="ja-JP" dirty="0"/>
          </a:p>
          <a:p>
            <a:r>
              <a:rPr lang="ja-JP" altLang="en-US"/>
              <a:t>完全由国内自主研发的新式学术搜索系统</a:t>
            </a:r>
            <a:endParaRPr lang="en-US" altLang="ja-JP" dirty="0"/>
          </a:p>
          <a:p>
            <a:pPr lvl="1"/>
            <a:endParaRPr lang="ja-JP" altLang="en-US"/>
          </a:p>
        </p:txBody>
      </p:sp>
      <p:sp>
        <p:nvSpPr>
          <p:cNvPr id="7" name="Date Placeholder 6">
            <a:extLst>
              <a:ext uri="{FF2B5EF4-FFF2-40B4-BE49-F238E27FC236}">
                <a16:creationId xmlns="" xmlns:a16="http://schemas.microsoft.com/office/drawing/2014/main" id="{BA7CB310-7309-764A-816A-E976F7A70F62}"/>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B48CFF9C-1CA5-0442-B575-21B90AFAE32C}"/>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603C3AFF-CA83-A34E-A41E-2E2491805AAD}"/>
              </a:ext>
            </a:extLst>
          </p:cNvPr>
          <p:cNvSpPr>
            <a:spLocks noGrp="1"/>
          </p:cNvSpPr>
          <p:nvPr>
            <p:ph type="sldNum" sz="quarter" idx="12"/>
          </p:nvPr>
        </p:nvSpPr>
        <p:spPr/>
        <p:txBody>
          <a:bodyPr/>
          <a:lstStyle/>
          <a:p>
            <a:fld id="{544A5C6C-F315-4E99-B6A8-F0F90911BB40}" type="slidenum">
              <a:rPr lang="en-US" smtClean="0"/>
              <a:pPr/>
              <a:t>38</a:t>
            </a:fld>
            <a:endParaRPr lang="en-US" dirty="0"/>
          </a:p>
        </p:txBody>
      </p:sp>
    </p:spTree>
    <p:extLst>
      <p:ext uri="{BB962C8B-B14F-4D97-AF65-F5344CB8AC3E}">
        <p14:creationId xmlns:p14="http://schemas.microsoft.com/office/powerpoint/2010/main" val="663039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C0C448-C9FD-CF45-ADD9-A9830A7CC728}"/>
              </a:ext>
            </a:extLst>
          </p:cNvPr>
          <p:cNvSpPr>
            <a:spLocks noGrp="1"/>
          </p:cNvSpPr>
          <p:nvPr>
            <p:ph type="title"/>
          </p:nvPr>
        </p:nvSpPr>
        <p:spPr/>
        <p:txBody>
          <a:bodyPr/>
          <a:lstStyle/>
          <a:p>
            <a:r>
              <a:rPr lang="en-US" dirty="0" err="1"/>
              <a:t>Ace</a:t>
            </a:r>
            <a:r>
              <a:rPr lang="en-US" altLang="zh-CN" dirty="0" err="1"/>
              <a:t>m</a:t>
            </a:r>
            <a:r>
              <a:rPr lang="en-US" dirty="0" err="1"/>
              <a:t>ap</a:t>
            </a:r>
            <a:r>
              <a:rPr lang="ja-JP" altLang="en-US"/>
              <a:t>学术可视化搜索引擎</a:t>
            </a:r>
            <a:endParaRPr lang="en-US" dirty="0"/>
          </a:p>
        </p:txBody>
      </p:sp>
      <p:pic>
        <p:nvPicPr>
          <p:cNvPr id="8" name="Content Placeholder 7">
            <a:extLst>
              <a:ext uri="{FF2B5EF4-FFF2-40B4-BE49-F238E27FC236}">
                <a16:creationId xmlns="" xmlns:a16="http://schemas.microsoft.com/office/drawing/2014/main" id="{80872966-493C-F14B-A098-BA6AB802FE5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57200" y="1203612"/>
            <a:ext cx="8382000" cy="5341364"/>
          </a:xfrm>
        </p:spPr>
      </p:pic>
      <p:sp>
        <p:nvSpPr>
          <p:cNvPr id="3" name="Date Placeholder 2">
            <a:extLst>
              <a:ext uri="{FF2B5EF4-FFF2-40B4-BE49-F238E27FC236}">
                <a16:creationId xmlns="" xmlns:a16="http://schemas.microsoft.com/office/drawing/2014/main" id="{930283FC-4EA3-4048-AB29-2E9D1F2AC2FC}"/>
              </a:ext>
            </a:extLst>
          </p:cNvPr>
          <p:cNvSpPr>
            <a:spLocks noGrp="1"/>
          </p:cNvSpPr>
          <p:nvPr>
            <p:ph type="dt" sz="half" idx="10"/>
          </p:nvPr>
        </p:nvSpPr>
        <p:spPr/>
        <p:txBody>
          <a:bodyPr/>
          <a:lstStyle/>
          <a:p>
            <a:r>
              <a:rPr lang="en-US" altLang="zh-CN"/>
              <a:t>2022-08-11</a:t>
            </a:r>
            <a:endParaRPr lang="zh-CN" altLang="en-US" dirty="0"/>
          </a:p>
        </p:txBody>
      </p:sp>
      <p:sp>
        <p:nvSpPr>
          <p:cNvPr id="7" name="Footer Placeholder 6">
            <a:extLst>
              <a:ext uri="{FF2B5EF4-FFF2-40B4-BE49-F238E27FC236}">
                <a16:creationId xmlns="" xmlns:a16="http://schemas.microsoft.com/office/drawing/2014/main" id="{61BA6A81-A5EA-B846-B852-3A83F4EF89E3}"/>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52E94BD7-B43C-1447-8D02-7E44A2A93D9B}"/>
              </a:ext>
            </a:extLst>
          </p:cNvPr>
          <p:cNvSpPr>
            <a:spLocks noGrp="1"/>
          </p:cNvSpPr>
          <p:nvPr>
            <p:ph type="sldNum" sz="quarter" idx="12"/>
          </p:nvPr>
        </p:nvSpPr>
        <p:spPr/>
        <p:txBody>
          <a:bodyPr/>
          <a:lstStyle/>
          <a:p>
            <a:fld id="{544A5C6C-F315-4E99-B6A8-F0F90911BB40}" type="slidenum">
              <a:rPr lang="en-US" smtClean="0"/>
              <a:pPr/>
              <a:t>39</a:t>
            </a:fld>
            <a:endParaRPr lang="en-US" dirty="0"/>
          </a:p>
        </p:txBody>
      </p:sp>
    </p:spTree>
    <p:extLst>
      <p:ext uri="{BB962C8B-B14F-4D97-AF65-F5344CB8AC3E}">
        <p14:creationId xmlns:p14="http://schemas.microsoft.com/office/powerpoint/2010/main" val="9255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86494-0681-454F-9D2D-3B5BECF6228B}"/>
              </a:ext>
            </a:extLst>
          </p:cNvPr>
          <p:cNvSpPr>
            <a:spLocks noGrp="1"/>
          </p:cNvSpPr>
          <p:nvPr>
            <p:ph type="title"/>
          </p:nvPr>
        </p:nvSpPr>
        <p:spPr/>
        <p:txBody>
          <a:bodyPr>
            <a:normAutofit/>
          </a:bodyPr>
          <a:lstStyle/>
          <a:p>
            <a:r>
              <a:rPr lang="zh-CN" altLang="en-US" dirty="0" smtClean="0"/>
              <a:t>方向介绍</a:t>
            </a:r>
            <a:endParaRPr lang="en-US" dirty="0"/>
          </a:p>
        </p:txBody>
      </p:sp>
      <p:sp>
        <p:nvSpPr>
          <p:cNvPr id="3" name="Content Placeholder 2">
            <a:extLst>
              <a:ext uri="{FF2B5EF4-FFF2-40B4-BE49-F238E27FC236}">
                <a16:creationId xmlns="" xmlns:a16="http://schemas.microsoft.com/office/drawing/2014/main" id="{B912544F-1CF8-694D-BD1E-1F80CFF356CB}"/>
              </a:ext>
            </a:extLst>
          </p:cNvPr>
          <p:cNvSpPr>
            <a:spLocks noGrp="1"/>
          </p:cNvSpPr>
          <p:nvPr>
            <p:ph idx="1"/>
          </p:nvPr>
        </p:nvSpPr>
        <p:spPr/>
        <p:txBody>
          <a:bodyPr>
            <a:normAutofit/>
          </a:bodyPr>
          <a:lstStyle/>
          <a:p>
            <a:r>
              <a:rPr lang="zh-CN" altLang="en-US" dirty="0"/>
              <a:t>智能无人机</a:t>
            </a:r>
            <a:r>
              <a:rPr lang="zh-CN" altLang="en-US" dirty="0" smtClean="0"/>
              <a:t>集群</a:t>
            </a:r>
            <a:r>
              <a:rPr lang="en-US" dirty="0" smtClean="0"/>
              <a:t>:</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lvl="1"/>
            <a:endParaRPr lang="en-US" altLang="zh-CN" dirty="0" smtClean="0"/>
          </a:p>
          <a:p>
            <a:pPr lvl="1"/>
            <a:r>
              <a:rPr lang="zh-CN" altLang="en-US" dirty="0" smtClean="0"/>
              <a:t>智能</a:t>
            </a:r>
            <a:r>
              <a:rPr lang="zh-CN" altLang="en-US" dirty="0"/>
              <a:t>无人机集群是指由一定数量的无人机、控制系统及人机界面组成，利用信息交互与反馈、激励与响应，实现相互间行为协同</a:t>
            </a:r>
            <a:r>
              <a:rPr lang="en-US" altLang="zh-CN" dirty="0"/>
              <a:t>,</a:t>
            </a:r>
            <a:r>
              <a:rPr lang="zh-CN" altLang="en-US" dirty="0"/>
              <a:t>适应动态环境，共同完成特定任务的智能联合</a:t>
            </a:r>
            <a:r>
              <a:rPr lang="zh-CN" altLang="en-US" dirty="0" smtClean="0"/>
              <a:t>系统</a:t>
            </a:r>
            <a:endParaRPr lang="en-US" altLang="zh-CN" dirty="0" smtClean="0"/>
          </a:p>
          <a:p>
            <a:pPr marL="457200" lvl="1" indent="0">
              <a:buNone/>
            </a:pPr>
            <a:endParaRPr lang="en-US" altLang="zh-CN" dirty="0"/>
          </a:p>
        </p:txBody>
      </p:sp>
      <p:sp>
        <p:nvSpPr>
          <p:cNvPr id="4" name="Date Placeholder 3">
            <a:extLst>
              <a:ext uri="{FF2B5EF4-FFF2-40B4-BE49-F238E27FC236}">
                <a16:creationId xmlns="" xmlns:a16="http://schemas.microsoft.com/office/drawing/2014/main" id="{D2093636-BF2C-974F-9DE0-EB6C045C2F97}"/>
              </a:ext>
            </a:extLst>
          </p:cNvPr>
          <p:cNvSpPr>
            <a:spLocks noGrp="1"/>
          </p:cNvSpPr>
          <p:nvPr>
            <p:ph type="dt" sz="half" idx="10"/>
          </p:nvPr>
        </p:nvSpPr>
        <p:spPr/>
        <p:txBody>
          <a:bodyPr/>
          <a:lstStyle/>
          <a:p>
            <a:r>
              <a:rPr lang="en-US" altLang="zh-CN" dirty="0" smtClean="0"/>
              <a:t>2022-09-01</a:t>
            </a:r>
            <a:endParaRPr lang="zh-CN" altLang="en-US" dirty="0"/>
          </a:p>
        </p:txBody>
      </p:sp>
      <p:sp>
        <p:nvSpPr>
          <p:cNvPr id="6" name="Slide Number Placeholder 5">
            <a:extLst>
              <a:ext uri="{FF2B5EF4-FFF2-40B4-BE49-F238E27FC236}">
                <a16:creationId xmlns="" xmlns:a16="http://schemas.microsoft.com/office/drawing/2014/main" id="{2399684C-FD09-7D4F-A209-12B6432A794E}"/>
              </a:ext>
            </a:extLst>
          </p:cNvPr>
          <p:cNvSpPr>
            <a:spLocks noGrp="1"/>
          </p:cNvSpPr>
          <p:nvPr>
            <p:ph type="sldNum" sz="quarter" idx="12"/>
          </p:nvPr>
        </p:nvSpPr>
        <p:spPr/>
        <p:txBody>
          <a:bodyPr/>
          <a:lstStyle/>
          <a:p>
            <a:fld id="{544A5C6C-F315-4E99-B6A8-F0F90911BB40}" type="slidenum">
              <a:rPr lang="en-US" smtClean="0"/>
              <a:pPr/>
              <a:t>4</a:t>
            </a:fld>
            <a:endParaRPr lang="en-US" dirty="0"/>
          </a:p>
        </p:txBody>
      </p:sp>
      <p:sp>
        <p:nvSpPr>
          <p:cNvPr id="5" name="TextBox 4"/>
          <p:cNvSpPr txBox="1"/>
          <p:nvPr/>
        </p:nvSpPr>
        <p:spPr>
          <a:xfrm>
            <a:off x="1166969" y="2060694"/>
            <a:ext cx="851515" cy="492443"/>
          </a:xfrm>
          <a:prstGeom prst="rect">
            <a:avLst/>
          </a:prstGeom>
          <a:noFill/>
        </p:spPr>
        <p:txBody>
          <a:bodyPr wrap="none" rtlCol="0">
            <a:spAutoFit/>
          </a:bodyPr>
          <a:lstStyle/>
          <a:p>
            <a:r>
              <a:rPr lang="zh-CN" altLang="en-US" sz="2600" dirty="0">
                <a:latin typeface="Times New Roman" panose="02020603050405020304" pitchFamily="18" charset="0"/>
                <a:ea typeface="微软雅黑" pitchFamily="34" charset="-122"/>
                <a:cs typeface="Times New Roman" panose="02020603050405020304" pitchFamily="18" charset="0"/>
              </a:rPr>
              <a:t>集群</a:t>
            </a:r>
            <a:endParaRPr lang="zh-CN" altLang="en-US" sz="2600" dirty="0">
              <a:latin typeface="Times New Roman" panose="02020603050405020304" pitchFamily="18" charset="0"/>
              <a:ea typeface="微软雅黑" pitchFamily="34" charset="-122"/>
              <a:cs typeface="Times New Roman" panose="02020603050405020304" pitchFamily="18" charset="0"/>
            </a:endParaRPr>
          </a:p>
        </p:txBody>
      </p:sp>
      <p:sp>
        <p:nvSpPr>
          <p:cNvPr id="7" name="TextBox 6"/>
          <p:cNvSpPr txBox="1"/>
          <p:nvPr/>
        </p:nvSpPr>
        <p:spPr>
          <a:xfrm>
            <a:off x="1166969" y="2885440"/>
            <a:ext cx="2185214" cy="492443"/>
          </a:xfrm>
          <a:prstGeom prst="rect">
            <a:avLst/>
          </a:prstGeom>
          <a:noFill/>
        </p:spPr>
        <p:txBody>
          <a:bodyPr wrap="none" rtlCol="0">
            <a:spAutoFit/>
          </a:bodyPr>
          <a:lstStyle/>
          <a:p>
            <a:r>
              <a:rPr lang="zh-CN" altLang="en-US" sz="2600" dirty="0">
                <a:latin typeface="Times New Roman" panose="02020603050405020304" pitchFamily="18" charset="0"/>
                <a:ea typeface="微软雅黑" pitchFamily="34" charset="-122"/>
                <a:cs typeface="Times New Roman" panose="02020603050405020304" pitchFamily="18" charset="0"/>
              </a:rPr>
              <a:t>无人系统平台</a:t>
            </a:r>
          </a:p>
        </p:txBody>
      </p:sp>
      <p:sp>
        <p:nvSpPr>
          <p:cNvPr id="8" name="右大括号 7"/>
          <p:cNvSpPr/>
          <p:nvPr/>
        </p:nvSpPr>
        <p:spPr>
          <a:xfrm>
            <a:off x="3606800" y="2164080"/>
            <a:ext cx="568960" cy="1168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p>
        </p:txBody>
      </p:sp>
      <p:sp>
        <p:nvSpPr>
          <p:cNvPr id="10" name="TextBox 9"/>
          <p:cNvSpPr txBox="1"/>
          <p:nvPr/>
        </p:nvSpPr>
        <p:spPr>
          <a:xfrm>
            <a:off x="5141018" y="3377883"/>
            <a:ext cx="2722880" cy="400110"/>
          </a:xfrm>
          <a:prstGeom prst="rect">
            <a:avLst/>
          </a:prstGeom>
          <a:noFill/>
        </p:spPr>
        <p:txBody>
          <a:bodyPr wrap="square" rtlCol="0">
            <a:spAutoFit/>
          </a:bodyPr>
          <a:lstStyle/>
          <a:p>
            <a:r>
              <a:rPr lang="zh-CN" altLang="en-US" sz="2000" dirty="0">
                <a:latin typeface="Times New Roman" panose="02020603050405020304" pitchFamily="18" charset="0"/>
                <a:ea typeface="微软雅黑" pitchFamily="34" charset="-122"/>
                <a:cs typeface="Times New Roman" panose="02020603050405020304" pitchFamily="18" charset="0"/>
              </a:rPr>
              <a:t>智能无人机集群</a:t>
            </a:r>
            <a:endParaRPr lang="zh-CN" altLang="en-US" sz="2000" dirty="0">
              <a:latin typeface="Times New Roman" panose="02020603050405020304" pitchFamily="18" charset="0"/>
              <a:ea typeface="微软雅黑" pitchFamily="34" charset="-122"/>
              <a:cs typeface="Times New Roman" panose="02020603050405020304" pitchFamily="18" charset="0"/>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676" y="1919547"/>
            <a:ext cx="3779404" cy="1409572"/>
          </a:xfrm>
          <a:prstGeom prst="rect">
            <a:avLst/>
          </a:prstGeom>
        </p:spPr>
      </p:pic>
    </p:spTree>
    <p:extLst>
      <p:ext uri="{BB962C8B-B14F-4D97-AF65-F5344CB8AC3E}">
        <p14:creationId xmlns:p14="http://schemas.microsoft.com/office/powerpoint/2010/main" val="13268309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en-US" altLang="zh-CN" dirty="0" err="1"/>
              <a:t>ResearchGate</a:t>
            </a:r>
            <a:endParaRPr lang="zh-CN" altLang="en-US" dirty="0"/>
          </a:p>
        </p:txBody>
      </p:sp>
      <p:sp>
        <p:nvSpPr>
          <p:cNvPr id="16" name="Slide Number Placeholder 15">
            <a:extLst>
              <a:ext uri="{FF2B5EF4-FFF2-40B4-BE49-F238E27FC236}">
                <a16:creationId xmlns="" xmlns:a16="http://schemas.microsoft.com/office/drawing/2014/main" id="{2C72E086-490D-C140-955B-6BFAF32156F1}"/>
              </a:ext>
            </a:extLst>
          </p:cNvPr>
          <p:cNvSpPr>
            <a:spLocks noGrp="1"/>
          </p:cNvSpPr>
          <p:nvPr>
            <p:ph type="sldNum" sz="quarter" idx="12"/>
          </p:nvPr>
        </p:nvSpPr>
        <p:spPr/>
        <p:txBody>
          <a:bodyPr/>
          <a:lstStyle/>
          <a:p>
            <a:fld id="{544A5C6C-F315-4E99-B6A8-F0F90911BB40}" type="slidenum">
              <a:rPr lang="en-US" smtClean="0"/>
              <a:pPr/>
              <a:t>40</a:t>
            </a:fld>
            <a:endParaRPr lang="en-US" dirty="0"/>
          </a:p>
        </p:txBody>
      </p:sp>
      <p:sp>
        <p:nvSpPr>
          <p:cNvPr id="5" name="Content Placeholder 2">
            <a:extLst>
              <a:ext uri="{FF2B5EF4-FFF2-40B4-BE49-F238E27FC236}">
                <a16:creationId xmlns="" xmlns:a16="http://schemas.microsoft.com/office/drawing/2014/main" id="{E2D34D5B-FC11-4A47-8ADA-80974288CF6D}"/>
              </a:ext>
            </a:extLst>
          </p:cNvPr>
          <p:cNvSpPr>
            <a:spLocks noGrp="1"/>
          </p:cNvSpPr>
          <p:nvPr>
            <p:ph idx="1"/>
          </p:nvPr>
        </p:nvSpPr>
        <p:spPr>
          <a:xfrm>
            <a:off x="318655" y="1281212"/>
            <a:ext cx="8382000" cy="1925284"/>
          </a:xfrm>
        </p:spPr>
        <p:txBody>
          <a:bodyPr>
            <a:normAutofit fontScale="62500" lnSpcReduction="20000"/>
          </a:bodyPr>
          <a:lstStyle/>
          <a:p>
            <a:pPr marL="285750" indent="-285750">
              <a:lnSpc>
                <a:spcPct val="150000"/>
              </a:lnSpc>
              <a:buFont typeface="Wingdings" panose="05000000000000000000" pitchFamily="2" charset="2"/>
              <a:buChar char="p"/>
            </a:pPr>
            <a:r>
              <a:rPr lang="en-US" sz="2900" b="1" dirty="0" err="1">
                <a:latin typeface="微软雅黑" panose="020B0503020204020204" pitchFamily="34" charset="-122"/>
                <a:cs typeface="+mn-cs"/>
              </a:rPr>
              <a:t>ResearchGate</a:t>
            </a:r>
            <a:r>
              <a:rPr lang="en-US" sz="2900" b="1" dirty="0">
                <a:latin typeface="微软雅黑" panose="020B0503020204020204" pitchFamily="34" charset="-122"/>
                <a:cs typeface="+mn-cs"/>
              </a:rPr>
              <a:t>, </a:t>
            </a:r>
            <a:r>
              <a:rPr lang="zh-CN" altLang="en-US" sz="2900" b="1" dirty="0">
                <a:latin typeface="微软雅黑" panose="020B0503020204020204" pitchFamily="34" charset="-122"/>
                <a:cs typeface="+mn-cs"/>
              </a:rPr>
              <a:t>全球学术圈的交流平台</a:t>
            </a:r>
            <a:endParaRPr lang="en-US" sz="2900" b="1" dirty="0">
              <a:latin typeface="微软雅黑" panose="020B0503020204020204" pitchFamily="34" charset="-122"/>
              <a:cs typeface="+mn-cs"/>
            </a:endParaRPr>
          </a:p>
          <a:p>
            <a:pPr marL="800100" lvl="1" indent="-342900">
              <a:lnSpc>
                <a:spcPct val="190000"/>
              </a:lnSpc>
              <a:buFont typeface="Wingdings" panose="05000000000000000000" pitchFamily="2" charset="2"/>
              <a:buChar char="Ø"/>
              <a:defRPr/>
            </a:pPr>
            <a:r>
              <a:rPr lang="zh-CN" altLang="en-US" sz="2600" dirty="0">
                <a:latin typeface="微软雅黑" panose="020B0503020204020204" pitchFamily="34" charset="-122"/>
                <a:cs typeface="+mn-cs"/>
              </a:rPr>
              <a:t>分享自己出版物，学术报告，数据等；同时可以访问其他学者的研究成果</a:t>
            </a:r>
            <a:endParaRPr lang="en-US" altLang="zh-CN" sz="2600" dirty="0">
              <a:latin typeface="微软雅黑" panose="020B0503020204020204" pitchFamily="34" charset="-122"/>
              <a:cs typeface="+mn-cs"/>
            </a:endParaRPr>
          </a:p>
          <a:p>
            <a:pPr marL="800100" lvl="1" indent="-342900">
              <a:lnSpc>
                <a:spcPct val="190000"/>
              </a:lnSpc>
              <a:buFont typeface="Wingdings" panose="05000000000000000000" pitchFamily="2" charset="2"/>
              <a:buChar char="Ø"/>
              <a:defRPr/>
            </a:pPr>
            <a:r>
              <a:rPr lang="zh-CN" altLang="en-US" sz="2500" dirty="0">
                <a:latin typeface="微软雅黑" panose="020B0503020204020204" pitchFamily="34" charset="-122"/>
                <a:cs typeface="+mn-cs"/>
              </a:rPr>
              <a:t>与同行的研究学者，科研合作伙伴，以及研究领域内的大牛建立联系并进行协作</a:t>
            </a:r>
            <a:endParaRPr lang="en-US" altLang="ja-JP" sz="2500" dirty="0">
              <a:latin typeface="微软雅黑" panose="020B0503020204020204" pitchFamily="34" charset="-122"/>
              <a:cs typeface="+mn-cs"/>
            </a:endParaRPr>
          </a:p>
          <a:p>
            <a:pPr marL="971550" lvl="1" indent="-514350">
              <a:buFont typeface="+mj-lt"/>
              <a:buAutoNum type="arabicPeriod"/>
            </a:pPr>
            <a:endParaRPr lang="ja-JP" altLang="en-US" dirty="0"/>
          </a:p>
          <a:p>
            <a:pPr lvl="1"/>
            <a:endParaRPr lang="ja-JP" altLang="en-US" dirty="0"/>
          </a:p>
          <a:p>
            <a:endParaRPr lang="en-US" dirty="0"/>
          </a:p>
        </p:txBody>
      </p:sp>
      <p:pic>
        <p:nvPicPr>
          <p:cNvPr id="4" name="图片 3"/>
          <p:cNvPicPr>
            <a:picLocks noChangeAspect="1"/>
          </p:cNvPicPr>
          <p:nvPr/>
        </p:nvPicPr>
        <p:blipFill>
          <a:blip r:embed="rId3"/>
          <a:stretch>
            <a:fillRect/>
          </a:stretch>
        </p:blipFill>
        <p:spPr>
          <a:xfrm>
            <a:off x="294271" y="2864679"/>
            <a:ext cx="5059901" cy="3240000"/>
          </a:xfrm>
          <a:prstGeom prst="rect">
            <a:avLst/>
          </a:prstGeom>
        </p:spPr>
      </p:pic>
      <p:pic>
        <p:nvPicPr>
          <p:cNvPr id="6" name="图片 5"/>
          <p:cNvPicPr>
            <a:picLocks noChangeAspect="1"/>
          </p:cNvPicPr>
          <p:nvPr/>
        </p:nvPicPr>
        <p:blipFill>
          <a:blip r:embed="rId4"/>
          <a:stretch>
            <a:fillRect/>
          </a:stretch>
        </p:blipFill>
        <p:spPr>
          <a:xfrm>
            <a:off x="5587043" y="2864679"/>
            <a:ext cx="3259480" cy="3240000"/>
          </a:xfrm>
          <a:prstGeom prst="rect">
            <a:avLst/>
          </a:prstGeom>
        </p:spPr>
      </p:pic>
    </p:spTree>
    <p:extLst>
      <p:ext uri="{BB962C8B-B14F-4D97-AF65-F5344CB8AC3E}">
        <p14:creationId xmlns:p14="http://schemas.microsoft.com/office/powerpoint/2010/main" val="1371635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zh-CN" altLang="en-US" dirty="0"/>
              <a:t>学者（实验室）主页</a:t>
            </a:r>
          </a:p>
        </p:txBody>
      </p:sp>
      <p:sp>
        <p:nvSpPr>
          <p:cNvPr id="16" name="Slide Number Placeholder 15">
            <a:extLst>
              <a:ext uri="{FF2B5EF4-FFF2-40B4-BE49-F238E27FC236}">
                <a16:creationId xmlns="" xmlns:a16="http://schemas.microsoft.com/office/drawing/2014/main" id="{2C72E086-490D-C140-955B-6BFAF32156F1}"/>
              </a:ext>
            </a:extLst>
          </p:cNvPr>
          <p:cNvSpPr>
            <a:spLocks noGrp="1"/>
          </p:cNvSpPr>
          <p:nvPr>
            <p:ph type="sldNum" sz="quarter" idx="12"/>
          </p:nvPr>
        </p:nvSpPr>
        <p:spPr/>
        <p:txBody>
          <a:bodyPr/>
          <a:lstStyle/>
          <a:p>
            <a:fld id="{544A5C6C-F315-4E99-B6A8-F0F90911BB40}" type="slidenum">
              <a:rPr lang="en-US" smtClean="0"/>
              <a:pPr/>
              <a:t>41</a:t>
            </a:fld>
            <a:endParaRPr lang="en-US" dirty="0"/>
          </a:p>
        </p:txBody>
      </p:sp>
      <p:sp>
        <p:nvSpPr>
          <p:cNvPr id="6" name="矩形 5"/>
          <p:cNvSpPr/>
          <p:nvPr/>
        </p:nvSpPr>
        <p:spPr>
          <a:xfrm>
            <a:off x="1024986" y="1081740"/>
            <a:ext cx="7465185" cy="369332"/>
          </a:xfrm>
          <a:prstGeom prst="rect">
            <a:avLst/>
          </a:prstGeom>
        </p:spPr>
        <p:txBody>
          <a:bodyPr wrap="none">
            <a:spAutoFit/>
          </a:bodyPr>
          <a:lstStyle/>
          <a:p>
            <a:r>
              <a:rPr lang="en-US" altLang="zh-CN" b="1" dirty="0"/>
              <a:t>Edward Knightly, Rice University : http://networks.rice.edu/all-publications/</a:t>
            </a:r>
            <a:endParaRPr lang="zh-CN" altLang="en-US" b="1" dirty="0"/>
          </a:p>
        </p:txBody>
      </p:sp>
      <p:pic>
        <p:nvPicPr>
          <p:cNvPr id="3" name="图片 2"/>
          <p:cNvPicPr>
            <a:picLocks noChangeAspect="1"/>
          </p:cNvPicPr>
          <p:nvPr/>
        </p:nvPicPr>
        <p:blipFill rotWithShape="1">
          <a:blip r:embed="rId3"/>
          <a:srcRect l="17630" r="16519"/>
          <a:stretch/>
        </p:blipFill>
        <p:spPr>
          <a:xfrm>
            <a:off x="1328928" y="1451072"/>
            <a:ext cx="6582295" cy="5083840"/>
          </a:xfrm>
          <a:prstGeom prst="rect">
            <a:avLst/>
          </a:prstGeom>
        </p:spPr>
      </p:pic>
    </p:spTree>
    <p:extLst>
      <p:ext uri="{BB962C8B-B14F-4D97-AF65-F5344CB8AC3E}">
        <p14:creationId xmlns:p14="http://schemas.microsoft.com/office/powerpoint/2010/main" val="1324573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en-US" altLang="zh-CN" dirty="0"/>
              <a:t>GitHub </a:t>
            </a:r>
            <a:r>
              <a:rPr lang="zh-CN" altLang="en-US" dirty="0"/>
              <a:t>开源项目</a:t>
            </a:r>
          </a:p>
        </p:txBody>
      </p:sp>
      <p:sp>
        <p:nvSpPr>
          <p:cNvPr id="16" name="Slide Number Placeholder 15">
            <a:extLst>
              <a:ext uri="{FF2B5EF4-FFF2-40B4-BE49-F238E27FC236}">
                <a16:creationId xmlns="" xmlns:a16="http://schemas.microsoft.com/office/drawing/2014/main" id="{2C72E086-490D-C140-955B-6BFAF32156F1}"/>
              </a:ext>
            </a:extLst>
          </p:cNvPr>
          <p:cNvSpPr>
            <a:spLocks noGrp="1"/>
          </p:cNvSpPr>
          <p:nvPr>
            <p:ph type="sldNum" sz="quarter" idx="12"/>
          </p:nvPr>
        </p:nvSpPr>
        <p:spPr/>
        <p:txBody>
          <a:bodyPr/>
          <a:lstStyle/>
          <a:p>
            <a:fld id="{544A5C6C-F315-4E99-B6A8-F0F90911BB40}" type="slidenum">
              <a:rPr lang="en-US" smtClean="0"/>
              <a:pPr/>
              <a:t>42</a:t>
            </a:fld>
            <a:endParaRPr lang="en-US" dirty="0"/>
          </a:p>
        </p:txBody>
      </p:sp>
      <p:sp>
        <p:nvSpPr>
          <p:cNvPr id="3" name="矩形 2"/>
          <p:cNvSpPr/>
          <p:nvPr/>
        </p:nvSpPr>
        <p:spPr>
          <a:xfrm>
            <a:off x="536909" y="1237478"/>
            <a:ext cx="7639351" cy="1477328"/>
          </a:xfrm>
          <a:prstGeom prst="rect">
            <a:avLst/>
          </a:prstGeom>
        </p:spPr>
        <p:txBody>
          <a:bodyPr wrap="square">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GitHub</a:t>
            </a:r>
            <a:r>
              <a:rPr lang="zh-CN" altLang="en-US" sz="2000" dirty="0">
                <a:latin typeface="微软雅黑" panose="020B0503020204020204" pitchFamily="34" charset="-122"/>
                <a:ea typeface="微软雅黑" panose="020B0503020204020204" pitchFamily="34" charset="-122"/>
              </a:rPr>
              <a:t>是世界顶级开发者的聚集地，分享有许多优秀、著名的开源项目，在遵守其</a:t>
            </a:r>
            <a:r>
              <a:rPr lang="en-US" altLang="zh-CN" sz="2000" dirty="0">
                <a:latin typeface="微软雅黑" panose="020B0503020204020204" pitchFamily="34" charset="-122"/>
                <a:ea typeface="微软雅黑" panose="020B0503020204020204" pitchFamily="34" charset="-122"/>
              </a:rPr>
              <a:t>License</a:t>
            </a:r>
            <a:r>
              <a:rPr lang="zh-CN" altLang="en-US" sz="2000" dirty="0">
                <a:latin typeface="微软雅黑" panose="020B0503020204020204" pitchFamily="34" charset="-122"/>
                <a:ea typeface="微软雅黑" panose="020B0503020204020204" pitchFamily="34" charset="-122"/>
              </a:rPr>
              <a:t>的前提下，可以免费使用、下载这些开源项目。</a:t>
            </a:r>
          </a:p>
        </p:txBody>
      </p:sp>
      <p:pic>
        <p:nvPicPr>
          <p:cNvPr id="6" name="图片 5"/>
          <p:cNvPicPr>
            <a:picLocks noChangeAspect="1"/>
          </p:cNvPicPr>
          <p:nvPr/>
        </p:nvPicPr>
        <p:blipFill rotWithShape="1">
          <a:blip r:embed="rId3"/>
          <a:srcRect b="20590"/>
          <a:stretch/>
        </p:blipFill>
        <p:spPr>
          <a:xfrm>
            <a:off x="1836453" y="2714806"/>
            <a:ext cx="5421406" cy="3852291"/>
          </a:xfrm>
          <a:prstGeom prst="rect">
            <a:avLst/>
          </a:prstGeom>
        </p:spPr>
      </p:pic>
    </p:spTree>
    <p:extLst>
      <p:ext uri="{BB962C8B-B14F-4D97-AF65-F5344CB8AC3E}">
        <p14:creationId xmlns:p14="http://schemas.microsoft.com/office/powerpoint/2010/main" val="1866312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en-US" altLang="zh-CN" dirty="0"/>
              <a:t>GitHub </a:t>
            </a:r>
            <a:r>
              <a:rPr lang="zh-CN" altLang="en-US" dirty="0"/>
              <a:t>开源项目</a:t>
            </a:r>
          </a:p>
        </p:txBody>
      </p:sp>
      <p:sp>
        <p:nvSpPr>
          <p:cNvPr id="16" name="Slide Number Placeholder 15">
            <a:extLst>
              <a:ext uri="{FF2B5EF4-FFF2-40B4-BE49-F238E27FC236}">
                <a16:creationId xmlns="" xmlns:a16="http://schemas.microsoft.com/office/drawing/2014/main" id="{2C72E086-490D-C140-955B-6BFAF32156F1}"/>
              </a:ext>
            </a:extLst>
          </p:cNvPr>
          <p:cNvSpPr>
            <a:spLocks noGrp="1"/>
          </p:cNvSpPr>
          <p:nvPr>
            <p:ph type="sldNum" sz="quarter" idx="12"/>
          </p:nvPr>
        </p:nvSpPr>
        <p:spPr/>
        <p:txBody>
          <a:bodyPr/>
          <a:lstStyle/>
          <a:p>
            <a:fld id="{544A5C6C-F315-4E99-B6A8-F0F90911BB40}" type="slidenum">
              <a:rPr lang="en-US" smtClean="0"/>
              <a:pPr/>
              <a:t>43</a:t>
            </a:fld>
            <a:endParaRPr lang="en-US" dirty="0"/>
          </a:p>
        </p:txBody>
      </p:sp>
      <p:pic>
        <p:nvPicPr>
          <p:cNvPr id="4" name="图片 3"/>
          <p:cNvPicPr>
            <a:picLocks noChangeAspect="1"/>
          </p:cNvPicPr>
          <p:nvPr/>
        </p:nvPicPr>
        <p:blipFill rotWithShape="1">
          <a:blip r:embed="rId3"/>
          <a:srcRect b="12240"/>
          <a:stretch/>
        </p:blipFill>
        <p:spPr>
          <a:xfrm>
            <a:off x="1236837" y="1158213"/>
            <a:ext cx="6734234" cy="5288307"/>
          </a:xfrm>
          <a:prstGeom prst="rect">
            <a:avLst/>
          </a:prstGeom>
        </p:spPr>
      </p:pic>
    </p:spTree>
    <p:extLst>
      <p:ext uri="{BB962C8B-B14F-4D97-AF65-F5344CB8AC3E}">
        <p14:creationId xmlns:p14="http://schemas.microsoft.com/office/powerpoint/2010/main" val="313668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zh-CN" altLang="en-US" dirty="0"/>
              <a:t>中文数据库</a:t>
            </a:r>
          </a:p>
        </p:txBody>
      </p:sp>
      <p:sp>
        <p:nvSpPr>
          <p:cNvPr id="3" name="Content Placeholder 2">
            <a:extLst>
              <a:ext uri="{FF2B5EF4-FFF2-40B4-BE49-F238E27FC236}">
                <a16:creationId xmlns="" xmlns:a16="http://schemas.microsoft.com/office/drawing/2014/main" id="{802DF2F9-CF14-E448-8C9E-7C201160AD59}"/>
              </a:ext>
            </a:extLst>
          </p:cNvPr>
          <p:cNvSpPr>
            <a:spLocks noGrp="1"/>
          </p:cNvSpPr>
          <p:nvPr>
            <p:ph idx="1"/>
          </p:nvPr>
        </p:nvSpPr>
        <p:spPr/>
        <p:txBody>
          <a:bodyPr/>
          <a:lstStyle/>
          <a:p>
            <a:r>
              <a:rPr lang="ja-JP" altLang="en-US"/>
              <a:t>中国知网（</a:t>
            </a:r>
            <a:r>
              <a:rPr lang="en-US" dirty="0"/>
              <a:t>CNKI，</a:t>
            </a:r>
            <a:r>
              <a:rPr lang="ja-JP" altLang="en-US"/>
              <a:t>包括中国期刊网）</a:t>
            </a:r>
          </a:p>
          <a:p>
            <a:endParaRPr lang="en-US" dirty="0"/>
          </a:p>
        </p:txBody>
      </p:sp>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4422" y="1750155"/>
            <a:ext cx="6130871" cy="4675505"/>
          </a:xfrm>
          <a:prstGeom prst="rect">
            <a:avLst/>
          </a:prstGeom>
        </p:spPr>
      </p:pic>
      <p:sp>
        <p:nvSpPr>
          <p:cNvPr id="5" name="Date Placeholder 4">
            <a:extLst>
              <a:ext uri="{FF2B5EF4-FFF2-40B4-BE49-F238E27FC236}">
                <a16:creationId xmlns="" xmlns:a16="http://schemas.microsoft.com/office/drawing/2014/main" id="{FF158AB9-89D8-C24E-972E-8480F503E11B}"/>
              </a:ext>
            </a:extLst>
          </p:cNvPr>
          <p:cNvSpPr>
            <a:spLocks noGrp="1"/>
          </p:cNvSpPr>
          <p:nvPr>
            <p:ph type="dt" sz="half" idx="10"/>
          </p:nvPr>
        </p:nvSpPr>
        <p:spPr/>
        <p:txBody>
          <a:bodyPr/>
          <a:lstStyle/>
          <a:p>
            <a:r>
              <a:rPr lang="en-US" altLang="zh-CN"/>
              <a:t>2022-08-11</a:t>
            </a:r>
            <a:endParaRPr lang="zh-CN" altLang="en-US" dirty="0"/>
          </a:p>
        </p:txBody>
      </p:sp>
      <p:sp>
        <p:nvSpPr>
          <p:cNvPr id="7" name="Footer Placeholder 6">
            <a:extLst>
              <a:ext uri="{FF2B5EF4-FFF2-40B4-BE49-F238E27FC236}">
                <a16:creationId xmlns="" xmlns:a16="http://schemas.microsoft.com/office/drawing/2014/main" id="{87DEC33B-1203-5D4E-AAFF-B51BE6B55F9E}"/>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8" name="Slide Number Placeholder 7">
            <a:extLst>
              <a:ext uri="{FF2B5EF4-FFF2-40B4-BE49-F238E27FC236}">
                <a16:creationId xmlns="" xmlns:a16="http://schemas.microsoft.com/office/drawing/2014/main" id="{7B62C239-6CC4-2343-970C-FEFD5006D4CE}"/>
              </a:ext>
            </a:extLst>
          </p:cNvPr>
          <p:cNvSpPr>
            <a:spLocks noGrp="1"/>
          </p:cNvSpPr>
          <p:nvPr>
            <p:ph type="sldNum" sz="quarter" idx="12"/>
          </p:nvPr>
        </p:nvSpPr>
        <p:spPr/>
        <p:txBody>
          <a:bodyPr/>
          <a:lstStyle/>
          <a:p>
            <a:fld id="{544A5C6C-F315-4E99-B6A8-F0F90911BB40}" type="slidenum">
              <a:rPr lang="en-US" smtClean="0"/>
              <a:pPr/>
              <a:t>44</a:t>
            </a:fld>
            <a:endParaRPr lang="en-US" dirty="0"/>
          </a:p>
        </p:txBody>
      </p:sp>
    </p:spTree>
    <p:extLst>
      <p:ext uri="{BB962C8B-B14F-4D97-AF65-F5344CB8AC3E}">
        <p14:creationId xmlns:p14="http://schemas.microsoft.com/office/powerpoint/2010/main" val="3974515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zh-CN" altLang="en-US" dirty="0"/>
              <a:t>中文数据库</a:t>
            </a:r>
          </a:p>
        </p:txBody>
      </p:sp>
      <p:sp>
        <p:nvSpPr>
          <p:cNvPr id="5" name="Content Placeholder 4">
            <a:extLst>
              <a:ext uri="{FF2B5EF4-FFF2-40B4-BE49-F238E27FC236}">
                <a16:creationId xmlns="" xmlns:a16="http://schemas.microsoft.com/office/drawing/2014/main" id="{DC06984C-4E1A-CC4A-985A-24593AF85658}"/>
              </a:ext>
            </a:extLst>
          </p:cNvPr>
          <p:cNvSpPr>
            <a:spLocks noGrp="1"/>
          </p:cNvSpPr>
          <p:nvPr>
            <p:ph idx="1"/>
          </p:nvPr>
        </p:nvSpPr>
        <p:spPr/>
        <p:txBody>
          <a:bodyPr/>
          <a:lstStyle/>
          <a:p>
            <a:r>
              <a:rPr lang="ja-JP" altLang="en-US"/>
              <a:t> 万方数据库</a:t>
            </a:r>
          </a:p>
          <a:p>
            <a:endParaRPr lang="en-US" dirty="0"/>
          </a:p>
        </p:txBody>
      </p:sp>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b="10945"/>
          <a:stretch/>
        </p:blipFill>
        <p:spPr>
          <a:xfrm>
            <a:off x="1630495" y="1748938"/>
            <a:ext cx="6186545" cy="4201590"/>
          </a:xfrm>
          <a:prstGeom prst="rect">
            <a:avLst/>
          </a:prstGeom>
        </p:spPr>
      </p:pic>
      <p:sp>
        <p:nvSpPr>
          <p:cNvPr id="6" name="Date Placeholder 5">
            <a:extLst>
              <a:ext uri="{FF2B5EF4-FFF2-40B4-BE49-F238E27FC236}">
                <a16:creationId xmlns="" xmlns:a16="http://schemas.microsoft.com/office/drawing/2014/main" id="{820DFA70-F791-F54A-BA30-8F206D3172AF}"/>
              </a:ext>
            </a:extLst>
          </p:cNvPr>
          <p:cNvSpPr>
            <a:spLocks noGrp="1"/>
          </p:cNvSpPr>
          <p:nvPr>
            <p:ph type="dt" sz="half" idx="10"/>
          </p:nvPr>
        </p:nvSpPr>
        <p:spPr/>
        <p:txBody>
          <a:bodyPr/>
          <a:lstStyle/>
          <a:p>
            <a:r>
              <a:rPr lang="en-US" altLang="zh-CN"/>
              <a:t>2022-08-11</a:t>
            </a:r>
            <a:endParaRPr lang="zh-CN" altLang="en-US" dirty="0"/>
          </a:p>
        </p:txBody>
      </p:sp>
      <p:sp>
        <p:nvSpPr>
          <p:cNvPr id="7" name="Footer Placeholder 6">
            <a:extLst>
              <a:ext uri="{FF2B5EF4-FFF2-40B4-BE49-F238E27FC236}">
                <a16:creationId xmlns="" xmlns:a16="http://schemas.microsoft.com/office/drawing/2014/main" id="{7B268FFA-C5BB-464F-B586-685DED7A9D47}"/>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8" name="Slide Number Placeholder 7">
            <a:extLst>
              <a:ext uri="{FF2B5EF4-FFF2-40B4-BE49-F238E27FC236}">
                <a16:creationId xmlns="" xmlns:a16="http://schemas.microsoft.com/office/drawing/2014/main" id="{609F3AA1-7A12-0A48-A326-D93DA2AC94D8}"/>
              </a:ext>
            </a:extLst>
          </p:cNvPr>
          <p:cNvSpPr>
            <a:spLocks noGrp="1"/>
          </p:cNvSpPr>
          <p:nvPr>
            <p:ph type="sldNum" sz="quarter" idx="12"/>
          </p:nvPr>
        </p:nvSpPr>
        <p:spPr/>
        <p:txBody>
          <a:bodyPr/>
          <a:lstStyle/>
          <a:p>
            <a:fld id="{544A5C6C-F315-4E99-B6A8-F0F90911BB40}" type="slidenum">
              <a:rPr lang="en-US" smtClean="0"/>
              <a:pPr/>
              <a:t>45</a:t>
            </a:fld>
            <a:endParaRPr lang="en-US" dirty="0"/>
          </a:p>
        </p:txBody>
      </p:sp>
    </p:spTree>
    <p:extLst>
      <p:ext uri="{BB962C8B-B14F-4D97-AF65-F5344CB8AC3E}">
        <p14:creationId xmlns:p14="http://schemas.microsoft.com/office/powerpoint/2010/main" val="465172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zh-CN" altLang="en-US" dirty="0"/>
              <a:t>专利查询</a:t>
            </a:r>
          </a:p>
        </p:txBody>
      </p:sp>
      <p:sp>
        <p:nvSpPr>
          <p:cNvPr id="16" name="Slide Number Placeholder 15">
            <a:extLst>
              <a:ext uri="{FF2B5EF4-FFF2-40B4-BE49-F238E27FC236}">
                <a16:creationId xmlns="" xmlns:a16="http://schemas.microsoft.com/office/drawing/2014/main" id="{2C72E086-490D-C140-955B-6BFAF32156F1}"/>
              </a:ext>
            </a:extLst>
          </p:cNvPr>
          <p:cNvSpPr>
            <a:spLocks noGrp="1"/>
          </p:cNvSpPr>
          <p:nvPr>
            <p:ph type="sldNum" sz="quarter" idx="12"/>
          </p:nvPr>
        </p:nvSpPr>
        <p:spPr/>
        <p:txBody>
          <a:bodyPr/>
          <a:lstStyle/>
          <a:p>
            <a:fld id="{544A5C6C-F315-4E99-B6A8-F0F90911BB40}" type="slidenum">
              <a:rPr lang="en-US" smtClean="0"/>
              <a:pPr/>
              <a:t>46</a:t>
            </a:fld>
            <a:endParaRPr lang="en-US" dirty="0"/>
          </a:p>
        </p:txBody>
      </p:sp>
      <p:sp>
        <p:nvSpPr>
          <p:cNvPr id="3" name="矩形 2"/>
          <p:cNvSpPr/>
          <p:nvPr/>
        </p:nvSpPr>
        <p:spPr>
          <a:xfrm>
            <a:off x="1105512" y="1239263"/>
            <a:ext cx="4551439" cy="400110"/>
          </a:xfrm>
          <a:prstGeom prst="rect">
            <a:avLst/>
          </a:prstGeom>
        </p:spPr>
        <p:txBody>
          <a:bodyPr wrap="none">
            <a:spAutoFit/>
          </a:bodyPr>
          <a:lstStyle/>
          <a:p>
            <a:r>
              <a:rPr lang="en-US" altLang="zh-CN" sz="2000" b="1" dirty="0">
                <a:latin typeface="Arial" panose="020B0604020202020204" pitchFamily="34" charset="0"/>
                <a:cs typeface="Arial" panose="020B0604020202020204" pitchFamily="34" charset="0"/>
              </a:rPr>
              <a:t>http://epub.sipo.gov.cn/index.action</a:t>
            </a:r>
            <a:endParaRPr lang="zh-CN" altLang="en-US" sz="2000" b="1"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1498295" y="1716493"/>
            <a:ext cx="6259788" cy="4773820"/>
          </a:xfrm>
          <a:prstGeom prst="rect">
            <a:avLst/>
          </a:prstGeom>
        </p:spPr>
      </p:pic>
    </p:spTree>
    <p:extLst>
      <p:ext uri="{BB962C8B-B14F-4D97-AF65-F5344CB8AC3E}">
        <p14:creationId xmlns:p14="http://schemas.microsoft.com/office/powerpoint/2010/main" val="1243688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FEC709-5B33-D34D-847C-7FD4458627A4}"/>
              </a:ext>
            </a:extLst>
          </p:cNvPr>
          <p:cNvSpPr>
            <a:spLocks noGrp="1"/>
          </p:cNvSpPr>
          <p:nvPr>
            <p:ph type="title"/>
          </p:nvPr>
        </p:nvSpPr>
        <p:spPr/>
        <p:txBody>
          <a:bodyPr/>
          <a:lstStyle/>
          <a:p>
            <a:r>
              <a:rPr lang="ja-JP" altLang="en-US"/>
              <a:t>选择方向</a:t>
            </a:r>
            <a:endParaRPr lang="en-US" dirty="0"/>
          </a:p>
        </p:txBody>
      </p:sp>
      <p:sp>
        <p:nvSpPr>
          <p:cNvPr id="3" name="Date Placeholder 2">
            <a:extLst>
              <a:ext uri="{FF2B5EF4-FFF2-40B4-BE49-F238E27FC236}">
                <a16:creationId xmlns="" xmlns:a16="http://schemas.microsoft.com/office/drawing/2014/main" id="{C334C558-1466-584F-98FA-4234A4E90D26}"/>
              </a:ext>
            </a:extLst>
          </p:cNvPr>
          <p:cNvSpPr>
            <a:spLocks noGrp="1"/>
          </p:cNvSpPr>
          <p:nvPr>
            <p:ph type="dt" sz="half" idx="10"/>
          </p:nvPr>
        </p:nvSpPr>
        <p:spPr/>
        <p:txBody>
          <a:bodyPr/>
          <a:lstStyle/>
          <a:p>
            <a:r>
              <a:rPr lang="en-US" altLang="zh-CN"/>
              <a:t>2022-08-11</a:t>
            </a:r>
            <a:endParaRPr lang="zh-CN" altLang="en-US" dirty="0"/>
          </a:p>
        </p:txBody>
      </p:sp>
      <p:sp>
        <p:nvSpPr>
          <p:cNvPr id="4" name="Footer Placeholder 3">
            <a:extLst>
              <a:ext uri="{FF2B5EF4-FFF2-40B4-BE49-F238E27FC236}">
                <a16:creationId xmlns="" xmlns:a16="http://schemas.microsoft.com/office/drawing/2014/main" id="{6AB974AD-2CF8-6749-9727-92977572E5DF}"/>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5" name="Slide Number Placeholder 4">
            <a:extLst>
              <a:ext uri="{FF2B5EF4-FFF2-40B4-BE49-F238E27FC236}">
                <a16:creationId xmlns="" xmlns:a16="http://schemas.microsoft.com/office/drawing/2014/main" id="{55D560C2-8036-DE43-B5B0-4B68EFD70730}"/>
              </a:ext>
            </a:extLst>
          </p:cNvPr>
          <p:cNvSpPr>
            <a:spLocks noGrp="1"/>
          </p:cNvSpPr>
          <p:nvPr>
            <p:ph type="sldNum" sz="quarter" idx="12"/>
          </p:nvPr>
        </p:nvSpPr>
        <p:spPr/>
        <p:txBody>
          <a:bodyPr/>
          <a:lstStyle/>
          <a:p>
            <a:fld id="{544A5C6C-F315-4E99-B6A8-F0F90911BB40}" type="slidenum">
              <a:rPr lang="en-US" smtClean="0"/>
              <a:pPr/>
              <a:t>47</a:t>
            </a:fld>
            <a:endParaRPr lang="en-US" dirty="0"/>
          </a:p>
        </p:txBody>
      </p:sp>
    </p:spTree>
    <p:extLst>
      <p:ext uri="{BB962C8B-B14F-4D97-AF65-F5344CB8AC3E}">
        <p14:creationId xmlns:p14="http://schemas.microsoft.com/office/powerpoint/2010/main" val="922237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46FC52-7620-5944-A359-4835F8F40142}"/>
              </a:ext>
            </a:extLst>
          </p:cNvPr>
          <p:cNvSpPr>
            <a:spLocks noGrp="1"/>
          </p:cNvSpPr>
          <p:nvPr>
            <p:ph type="title"/>
          </p:nvPr>
        </p:nvSpPr>
        <p:spPr/>
        <p:txBody>
          <a:bodyPr>
            <a:normAutofit/>
          </a:bodyPr>
          <a:lstStyle/>
          <a:p>
            <a:r>
              <a:rPr lang="ja-JP" altLang="en-US"/>
              <a:t>如何选择科研方向</a:t>
            </a:r>
            <a:endParaRPr lang="en-US" dirty="0"/>
          </a:p>
        </p:txBody>
      </p:sp>
      <p:sp>
        <p:nvSpPr>
          <p:cNvPr id="3" name="Content Placeholder 2">
            <a:extLst>
              <a:ext uri="{FF2B5EF4-FFF2-40B4-BE49-F238E27FC236}">
                <a16:creationId xmlns="" xmlns:a16="http://schemas.microsoft.com/office/drawing/2014/main" id="{D030DC14-143D-E74E-A11A-EB105AD94412}"/>
              </a:ext>
            </a:extLst>
          </p:cNvPr>
          <p:cNvSpPr>
            <a:spLocks noGrp="1"/>
          </p:cNvSpPr>
          <p:nvPr>
            <p:ph idx="1"/>
          </p:nvPr>
        </p:nvSpPr>
        <p:spPr/>
        <p:txBody>
          <a:bodyPr>
            <a:normAutofit/>
          </a:bodyPr>
          <a:lstStyle/>
          <a:p>
            <a:r>
              <a:rPr lang="en-US" altLang="zh-CN" dirty="0"/>
              <a:t>Google</a:t>
            </a:r>
            <a:r>
              <a:rPr lang="zh-CN" altLang="en-US" dirty="0"/>
              <a:t> </a:t>
            </a:r>
            <a:r>
              <a:rPr lang="en-US" altLang="zh-CN" dirty="0"/>
              <a:t>Scholar</a:t>
            </a:r>
            <a:r>
              <a:rPr lang="zh-CN" altLang="en-US" dirty="0"/>
              <a:t> </a:t>
            </a:r>
            <a:r>
              <a:rPr lang="en-US" altLang="zh-CN" b="1" dirty="0"/>
              <a:t>Metrics</a:t>
            </a:r>
          </a:p>
          <a:p>
            <a:r>
              <a:rPr lang="en-US" altLang="zh-CN" dirty="0" err="1"/>
              <a:t>IEEE</a:t>
            </a:r>
            <a:r>
              <a:rPr lang="en-US" altLang="zh-CN" i="1" dirty="0" err="1"/>
              <a:t>Xplore</a:t>
            </a:r>
            <a:r>
              <a:rPr lang="zh-CN" altLang="en-US" dirty="0"/>
              <a:t> </a:t>
            </a:r>
            <a:r>
              <a:rPr lang="en-US" altLang="zh-CN" b="1" dirty="0"/>
              <a:t>Popular Search Terms</a:t>
            </a:r>
          </a:p>
          <a:p>
            <a:r>
              <a:rPr lang="en-US" altLang="zh-CN" dirty="0"/>
              <a:t>Conference</a:t>
            </a:r>
            <a:r>
              <a:rPr lang="zh-CN" altLang="en-US" dirty="0"/>
              <a:t> </a:t>
            </a:r>
            <a:r>
              <a:rPr lang="en-US" altLang="zh-CN" dirty="0"/>
              <a:t>Sessions</a:t>
            </a:r>
          </a:p>
          <a:p>
            <a:r>
              <a:rPr lang="ja-JP" altLang="en-US"/>
              <a:t>结合自己的兴趣</a:t>
            </a:r>
            <a:endParaRPr lang="en-US" altLang="ja-JP" dirty="0"/>
          </a:p>
        </p:txBody>
      </p:sp>
      <p:sp>
        <p:nvSpPr>
          <p:cNvPr id="4" name="Date Placeholder 3">
            <a:extLst>
              <a:ext uri="{FF2B5EF4-FFF2-40B4-BE49-F238E27FC236}">
                <a16:creationId xmlns="" xmlns:a16="http://schemas.microsoft.com/office/drawing/2014/main" id="{D5033C08-BF46-2647-824E-3949F459B0A0}"/>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640ED19D-79F1-FD4F-917E-A64932FBA73B}"/>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D28E6A1A-9C01-3841-864D-8EB8EB0AB6AA}"/>
              </a:ext>
            </a:extLst>
          </p:cNvPr>
          <p:cNvSpPr>
            <a:spLocks noGrp="1"/>
          </p:cNvSpPr>
          <p:nvPr>
            <p:ph type="sldNum" sz="quarter" idx="12"/>
          </p:nvPr>
        </p:nvSpPr>
        <p:spPr/>
        <p:txBody>
          <a:bodyPr/>
          <a:lstStyle/>
          <a:p>
            <a:fld id="{544A5C6C-F315-4E99-B6A8-F0F90911BB40}" type="slidenum">
              <a:rPr lang="en-US" smtClean="0"/>
              <a:pPr/>
              <a:t>48</a:t>
            </a:fld>
            <a:endParaRPr lang="en-US" dirty="0"/>
          </a:p>
        </p:txBody>
      </p:sp>
    </p:spTree>
    <p:extLst>
      <p:ext uri="{BB962C8B-B14F-4D97-AF65-F5344CB8AC3E}">
        <p14:creationId xmlns:p14="http://schemas.microsoft.com/office/powerpoint/2010/main" val="25293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9776-72C8-234E-80B2-B901F1EFC878}"/>
              </a:ext>
            </a:extLst>
          </p:cNvPr>
          <p:cNvSpPr>
            <a:spLocks noGrp="1"/>
          </p:cNvSpPr>
          <p:nvPr>
            <p:ph type="title"/>
          </p:nvPr>
        </p:nvSpPr>
        <p:spPr/>
        <p:txBody>
          <a:bodyPr/>
          <a:lstStyle/>
          <a:p>
            <a:r>
              <a:rPr lang="en-US" altLang="zh-CN" dirty="0"/>
              <a:t>Google</a:t>
            </a:r>
            <a:r>
              <a:rPr lang="zh-CN" altLang="en-US" dirty="0"/>
              <a:t> </a:t>
            </a:r>
            <a:r>
              <a:rPr lang="en-US" altLang="zh-CN" dirty="0"/>
              <a:t>Scholar</a:t>
            </a:r>
            <a:r>
              <a:rPr lang="zh-CN" altLang="en-US" dirty="0"/>
              <a:t> </a:t>
            </a:r>
            <a:r>
              <a:rPr lang="en-US" altLang="zh-CN" dirty="0"/>
              <a:t>Metrics</a:t>
            </a:r>
            <a:endParaRPr lang="en-US" dirty="0"/>
          </a:p>
        </p:txBody>
      </p:sp>
      <p:sp>
        <p:nvSpPr>
          <p:cNvPr id="3" name="Content Placeholder 2">
            <a:extLst>
              <a:ext uri="{FF2B5EF4-FFF2-40B4-BE49-F238E27FC236}">
                <a16:creationId xmlns="" xmlns:a16="http://schemas.microsoft.com/office/drawing/2014/main" id="{4C26CCBC-6838-B34E-846D-23E338C19880}"/>
              </a:ext>
            </a:extLst>
          </p:cNvPr>
          <p:cNvSpPr>
            <a:spLocks noGrp="1"/>
          </p:cNvSpPr>
          <p:nvPr>
            <p:ph idx="1"/>
          </p:nvPr>
        </p:nvSpPr>
        <p:spPr/>
        <p:txBody>
          <a:bodyPr/>
          <a:lstStyle/>
          <a:p>
            <a:r>
              <a:rPr lang="en-US" dirty="0"/>
              <a:t>Google</a:t>
            </a:r>
            <a:r>
              <a:rPr lang="ja-JP" altLang="en-US"/>
              <a:t>使用</a:t>
            </a:r>
            <a:r>
              <a:rPr lang="en-US" dirty="0"/>
              <a:t>h5-index</a:t>
            </a:r>
            <a:r>
              <a:rPr lang="ja-JP" altLang="en-US"/>
              <a:t>评价一个期刊的影响力</a:t>
            </a:r>
            <a:endParaRPr lang="en-US" altLang="ja-JP" dirty="0"/>
          </a:p>
          <a:p>
            <a:r>
              <a:rPr lang="ja-JP" altLang="en-US"/>
              <a:t>它表示</a:t>
            </a:r>
            <a:r>
              <a:rPr lang="en-US" altLang="ja-JP" dirty="0"/>
              <a:t>5</a:t>
            </a:r>
            <a:r>
              <a:rPr lang="ja-JP" altLang="en-US"/>
              <a:t>年内有</a:t>
            </a:r>
            <a:r>
              <a:rPr lang="en-US" dirty="0"/>
              <a:t>h</a:t>
            </a:r>
            <a:r>
              <a:rPr lang="ja-JP" altLang="en-US"/>
              <a:t>篇文章被引用超过</a:t>
            </a:r>
            <a:r>
              <a:rPr lang="en-US" dirty="0"/>
              <a:t>h</a:t>
            </a:r>
            <a:r>
              <a:rPr lang="ja-JP" altLang="en-US"/>
              <a:t>次</a:t>
            </a:r>
            <a:endParaRPr lang="en-US" dirty="0"/>
          </a:p>
        </p:txBody>
      </p:sp>
      <p:sp>
        <p:nvSpPr>
          <p:cNvPr id="4" name="Date Placeholder 3">
            <a:extLst>
              <a:ext uri="{FF2B5EF4-FFF2-40B4-BE49-F238E27FC236}">
                <a16:creationId xmlns="" xmlns:a16="http://schemas.microsoft.com/office/drawing/2014/main" id="{2834700B-518A-6C4F-8BA4-BC6E26386330}"/>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2266A8C1-BC46-1543-99DC-25592CDE35CD}"/>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B544E595-840B-3C4E-83DC-1611D26043A8}"/>
              </a:ext>
            </a:extLst>
          </p:cNvPr>
          <p:cNvSpPr>
            <a:spLocks noGrp="1"/>
          </p:cNvSpPr>
          <p:nvPr>
            <p:ph type="sldNum" sz="quarter" idx="12"/>
          </p:nvPr>
        </p:nvSpPr>
        <p:spPr/>
        <p:txBody>
          <a:bodyPr/>
          <a:lstStyle/>
          <a:p>
            <a:fld id="{544A5C6C-F315-4E99-B6A8-F0F90911BB40}" type="slidenum">
              <a:rPr lang="en-US" smtClean="0"/>
              <a:pPr/>
              <a:t>49</a:t>
            </a:fld>
            <a:endParaRPr lang="en-US" dirty="0"/>
          </a:p>
        </p:txBody>
      </p:sp>
    </p:spTree>
    <p:extLst>
      <p:ext uri="{BB962C8B-B14F-4D97-AF65-F5344CB8AC3E}">
        <p14:creationId xmlns:p14="http://schemas.microsoft.com/office/powerpoint/2010/main" val="3419344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智能无人集群系统技术体系</a:t>
            </a:r>
            <a:endParaRPr lang="en-US" dirty="0"/>
          </a:p>
        </p:txBody>
      </p:sp>
      <p:sp>
        <p:nvSpPr>
          <p:cNvPr id="4" name="Content Placeholder 3">
            <a:extLst>
              <a:ext uri="{FF2B5EF4-FFF2-40B4-BE49-F238E27FC236}">
                <a16:creationId xmlns="" xmlns:a16="http://schemas.microsoft.com/office/drawing/2014/main" id="{3645F23A-2668-9043-BFE3-ECDCF3C1E922}"/>
              </a:ext>
            </a:extLst>
          </p:cNvPr>
          <p:cNvSpPr>
            <a:spLocks noGrp="1"/>
          </p:cNvSpPr>
          <p:nvPr>
            <p:ph idx="1"/>
          </p:nvPr>
        </p:nvSpPr>
        <p:spPr/>
        <p:txBody>
          <a:bodyPr/>
          <a:lstStyle/>
          <a:p>
            <a:r>
              <a:rPr lang="zh-CN" altLang="en-US" sz="2600" dirty="0"/>
              <a:t>智能无人集群系统技术体系包括</a:t>
            </a:r>
            <a:r>
              <a:rPr lang="en-US" altLang="zh-CN" sz="2600" dirty="0"/>
              <a:t>:</a:t>
            </a:r>
            <a:r>
              <a:rPr lang="zh-CN" altLang="en-US" sz="2600" dirty="0"/>
              <a:t>系统架构、无人平台、通信组网、智能协同和效能评估等五个方面</a:t>
            </a:r>
            <a:endParaRPr lang="zh-CN" altLang="en-US" sz="2600" dirty="0"/>
          </a:p>
          <a:p>
            <a:endParaRPr lang="en-US" dirty="0"/>
          </a:p>
        </p:txBody>
      </p:sp>
      <p:sp>
        <p:nvSpPr>
          <p:cNvPr id="3" name="Date Placeholder 2">
            <a:extLst>
              <a:ext uri="{FF2B5EF4-FFF2-40B4-BE49-F238E27FC236}">
                <a16:creationId xmlns="" xmlns:a16="http://schemas.microsoft.com/office/drawing/2014/main" id="{EFE0147E-622D-0D46-BC5A-1DE675169B8F}"/>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0FB33447-E691-3A41-B921-5667C07145A7}"/>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64A2D8CC-1F26-9B41-9E61-96F4530045A4}"/>
              </a:ext>
            </a:extLst>
          </p:cNvPr>
          <p:cNvSpPr>
            <a:spLocks noGrp="1"/>
          </p:cNvSpPr>
          <p:nvPr>
            <p:ph type="sldNum" sz="quarter" idx="12"/>
          </p:nvPr>
        </p:nvSpPr>
        <p:spPr/>
        <p:txBody>
          <a:bodyPr/>
          <a:lstStyle/>
          <a:p>
            <a:fld id="{544A5C6C-F315-4E99-B6A8-F0F90911BB40}" type="slidenum">
              <a:rPr lang="en-US" smtClean="0"/>
              <a:pPr/>
              <a:t>5</a:t>
            </a:fld>
            <a:endParaRPr lang="en-US" dirty="0"/>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590" y="2254250"/>
            <a:ext cx="6663690" cy="3528060"/>
          </a:xfrm>
          <a:prstGeom prst="rect">
            <a:avLst/>
          </a:prstGeom>
        </p:spPr>
      </p:pic>
      <p:sp>
        <p:nvSpPr>
          <p:cNvPr id="17" name="椭圆 16"/>
          <p:cNvSpPr/>
          <p:nvPr/>
        </p:nvSpPr>
        <p:spPr>
          <a:xfrm>
            <a:off x="2692400" y="2254250"/>
            <a:ext cx="4013200" cy="1342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5882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18C61A-E5D0-4141-AF2E-2DBAB42B37AF}"/>
              </a:ext>
            </a:extLst>
          </p:cNvPr>
          <p:cNvSpPr>
            <a:spLocks noGrp="1"/>
          </p:cNvSpPr>
          <p:nvPr>
            <p:ph type="title"/>
          </p:nvPr>
        </p:nvSpPr>
        <p:spPr/>
        <p:txBody>
          <a:bodyPr>
            <a:normAutofit/>
          </a:bodyPr>
          <a:lstStyle/>
          <a:p>
            <a:r>
              <a:rPr lang="en-US" altLang="zh-CN" dirty="0"/>
              <a:t>Google</a:t>
            </a:r>
            <a:r>
              <a:rPr lang="zh-CN" altLang="en-US" dirty="0"/>
              <a:t> </a:t>
            </a:r>
            <a:r>
              <a:rPr lang="en-US" altLang="zh-CN" dirty="0"/>
              <a:t>Scholar</a:t>
            </a:r>
            <a:r>
              <a:rPr lang="zh-CN" altLang="en-US" dirty="0"/>
              <a:t> </a:t>
            </a:r>
            <a:r>
              <a:rPr lang="en-US" altLang="zh-CN" dirty="0"/>
              <a:t>Metrics</a:t>
            </a:r>
            <a:endParaRPr lang="en-US" dirty="0"/>
          </a:p>
        </p:txBody>
      </p:sp>
      <p:sp>
        <p:nvSpPr>
          <p:cNvPr id="4" name="Date Placeholder 3">
            <a:extLst>
              <a:ext uri="{FF2B5EF4-FFF2-40B4-BE49-F238E27FC236}">
                <a16:creationId xmlns="" xmlns:a16="http://schemas.microsoft.com/office/drawing/2014/main" id="{B5FEC957-58C2-A346-89E6-E722771F6BBF}"/>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500EC847-C4A2-EA4C-9A8A-89FCE83BA9D5}"/>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E0C74C2C-AB91-524E-AD90-82E8D32A4FCF}"/>
              </a:ext>
            </a:extLst>
          </p:cNvPr>
          <p:cNvSpPr>
            <a:spLocks noGrp="1"/>
          </p:cNvSpPr>
          <p:nvPr>
            <p:ph type="sldNum" sz="quarter" idx="12"/>
          </p:nvPr>
        </p:nvSpPr>
        <p:spPr/>
        <p:txBody>
          <a:bodyPr/>
          <a:lstStyle/>
          <a:p>
            <a:fld id="{544A5C6C-F315-4E99-B6A8-F0F90911BB40}" type="slidenum">
              <a:rPr lang="en-US" smtClean="0"/>
              <a:pPr/>
              <a:t>50</a:t>
            </a:fld>
            <a:endParaRPr lang="en-US" dirty="0"/>
          </a:p>
        </p:txBody>
      </p:sp>
      <p:pic>
        <p:nvPicPr>
          <p:cNvPr id="10" name="Picture 9">
            <a:extLst>
              <a:ext uri="{FF2B5EF4-FFF2-40B4-BE49-F238E27FC236}">
                <a16:creationId xmlns="" xmlns:a16="http://schemas.microsoft.com/office/drawing/2014/main" id="{EDAC574A-C772-0248-A58A-FD37EB09A7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6" y="795974"/>
            <a:ext cx="9144000" cy="6039000"/>
          </a:xfrm>
          <a:prstGeom prst="rect">
            <a:avLst/>
          </a:prstGeom>
        </p:spPr>
      </p:pic>
    </p:spTree>
    <p:extLst>
      <p:ext uri="{BB962C8B-B14F-4D97-AF65-F5344CB8AC3E}">
        <p14:creationId xmlns:p14="http://schemas.microsoft.com/office/powerpoint/2010/main" val="4194707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E7B7FC-CC6A-7C47-A4EE-0D3DAB78811F}"/>
              </a:ext>
            </a:extLst>
          </p:cNvPr>
          <p:cNvSpPr>
            <a:spLocks noGrp="1"/>
          </p:cNvSpPr>
          <p:nvPr>
            <p:ph type="title"/>
          </p:nvPr>
        </p:nvSpPr>
        <p:spPr/>
        <p:txBody>
          <a:bodyPr>
            <a:normAutofit/>
          </a:bodyPr>
          <a:lstStyle/>
          <a:p>
            <a:r>
              <a:rPr lang="en-US" altLang="zh-CN" dirty="0" err="1"/>
              <a:t>IEEE</a:t>
            </a:r>
            <a:r>
              <a:rPr lang="en-US" altLang="zh-CN" i="1" dirty="0" err="1"/>
              <a:t>Xplore</a:t>
            </a:r>
            <a:r>
              <a:rPr lang="zh-CN" altLang="en-US" dirty="0"/>
              <a:t> </a:t>
            </a:r>
            <a:r>
              <a:rPr lang="en-US" altLang="zh-CN" dirty="0"/>
              <a:t>Popular Search Terms</a:t>
            </a:r>
            <a:endParaRPr lang="en-US" dirty="0"/>
          </a:p>
        </p:txBody>
      </p:sp>
      <p:sp>
        <p:nvSpPr>
          <p:cNvPr id="3" name="Content Placeholder 2">
            <a:extLst>
              <a:ext uri="{FF2B5EF4-FFF2-40B4-BE49-F238E27FC236}">
                <a16:creationId xmlns="" xmlns:a16="http://schemas.microsoft.com/office/drawing/2014/main" id="{0A1A62FD-B07F-6443-BC11-E097B3A9B989}"/>
              </a:ext>
            </a:extLst>
          </p:cNvPr>
          <p:cNvSpPr>
            <a:spLocks noGrp="1"/>
          </p:cNvSpPr>
          <p:nvPr>
            <p:ph idx="1"/>
          </p:nvPr>
        </p:nvSpPr>
        <p:spPr/>
        <p:txBody>
          <a:bodyPr/>
          <a:lstStyle/>
          <a:p>
            <a:r>
              <a:rPr lang="en-US" dirty="0"/>
              <a:t>IEEE </a:t>
            </a:r>
            <a:r>
              <a:rPr lang="en-US" i="1" dirty="0"/>
              <a:t>Xplore</a:t>
            </a:r>
            <a:r>
              <a:rPr lang="zh-CN" altLang="en-US" i="1" dirty="0"/>
              <a:t> </a:t>
            </a:r>
            <a:r>
              <a:rPr lang="en-US" dirty="0"/>
              <a:t>displays </a:t>
            </a:r>
          </a:p>
          <a:p>
            <a:pPr lvl="1"/>
            <a:r>
              <a:rPr lang="en-US" dirty="0"/>
              <a:t>the top 10 documents downloaded for the previous month and </a:t>
            </a:r>
          </a:p>
          <a:p>
            <a:pPr lvl="1"/>
            <a:r>
              <a:rPr lang="en-US" dirty="0"/>
              <a:t>the top 10 search terms for the previous month.</a:t>
            </a:r>
          </a:p>
        </p:txBody>
      </p:sp>
      <p:sp>
        <p:nvSpPr>
          <p:cNvPr id="4" name="Date Placeholder 3">
            <a:extLst>
              <a:ext uri="{FF2B5EF4-FFF2-40B4-BE49-F238E27FC236}">
                <a16:creationId xmlns="" xmlns:a16="http://schemas.microsoft.com/office/drawing/2014/main" id="{EE3216FF-0A3C-9D48-941D-6045BC1662BB}"/>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851FD8CC-CBD5-DC4F-AD30-962E35DCB17F}"/>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2F2A2E72-1E6D-974B-BEB6-7BEB4280E6CD}"/>
              </a:ext>
            </a:extLst>
          </p:cNvPr>
          <p:cNvSpPr>
            <a:spLocks noGrp="1"/>
          </p:cNvSpPr>
          <p:nvPr>
            <p:ph type="sldNum" sz="quarter" idx="12"/>
          </p:nvPr>
        </p:nvSpPr>
        <p:spPr/>
        <p:txBody>
          <a:bodyPr/>
          <a:lstStyle/>
          <a:p>
            <a:fld id="{544A5C6C-F315-4E99-B6A8-F0F90911BB40}" type="slidenum">
              <a:rPr lang="en-US" smtClean="0"/>
              <a:pPr/>
              <a:t>51</a:t>
            </a:fld>
            <a:endParaRPr lang="en-US" dirty="0"/>
          </a:p>
        </p:txBody>
      </p:sp>
    </p:spTree>
    <p:extLst>
      <p:ext uri="{BB962C8B-B14F-4D97-AF65-F5344CB8AC3E}">
        <p14:creationId xmlns:p14="http://schemas.microsoft.com/office/powerpoint/2010/main" val="949743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94B93F-9E6D-7F4C-8279-4A234C7F8A49}"/>
              </a:ext>
            </a:extLst>
          </p:cNvPr>
          <p:cNvSpPr>
            <a:spLocks noGrp="1"/>
          </p:cNvSpPr>
          <p:nvPr>
            <p:ph type="title"/>
          </p:nvPr>
        </p:nvSpPr>
        <p:spPr/>
        <p:txBody>
          <a:bodyPr/>
          <a:lstStyle/>
          <a:p>
            <a:r>
              <a:rPr lang="en-US" altLang="zh-CN" dirty="0" err="1"/>
              <a:t>IEEE</a:t>
            </a:r>
            <a:r>
              <a:rPr lang="en-US" altLang="zh-CN" i="1" dirty="0" err="1"/>
              <a:t>Xplore</a:t>
            </a:r>
            <a:r>
              <a:rPr lang="zh-CN" altLang="en-US" dirty="0"/>
              <a:t> </a:t>
            </a:r>
            <a:r>
              <a:rPr lang="en-US" altLang="zh-CN" dirty="0"/>
              <a:t>Popular Search Terms</a:t>
            </a:r>
            <a:endParaRPr lang="en-US" dirty="0"/>
          </a:p>
        </p:txBody>
      </p:sp>
      <p:sp>
        <p:nvSpPr>
          <p:cNvPr id="4" name="Date Placeholder 3">
            <a:extLst>
              <a:ext uri="{FF2B5EF4-FFF2-40B4-BE49-F238E27FC236}">
                <a16:creationId xmlns="" xmlns:a16="http://schemas.microsoft.com/office/drawing/2014/main" id="{65472274-7C6D-3C40-800C-CB6E35702AB5}"/>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33D6DBF6-717B-AF44-8941-B91578B8C88A}"/>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CE082D53-BF8F-9745-A960-825DB3B11BF9}"/>
              </a:ext>
            </a:extLst>
          </p:cNvPr>
          <p:cNvSpPr>
            <a:spLocks noGrp="1"/>
          </p:cNvSpPr>
          <p:nvPr>
            <p:ph type="sldNum" sz="quarter" idx="12"/>
          </p:nvPr>
        </p:nvSpPr>
        <p:spPr/>
        <p:txBody>
          <a:bodyPr/>
          <a:lstStyle/>
          <a:p>
            <a:fld id="{544A5C6C-F315-4E99-B6A8-F0F90911BB40}" type="slidenum">
              <a:rPr lang="en-US" smtClean="0"/>
              <a:pPr/>
              <a:t>52</a:t>
            </a:fld>
            <a:endParaRPr lang="en-US" dirty="0"/>
          </a:p>
        </p:txBody>
      </p:sp>
      <p:pic>
        <p:nvPicPr>
          <p:cNvPr id="12" name="Picture 11">
            <a:extLst>
              <a:ext uri="{FF2B5EF4-FFF2-40B4-BE49-F238E27FC236}">
                <a16:creationId xmlns="" xmlns:a16="http://schemas.microsoft.com/office/drawing/2014/main" id="{260E507F-937F-BD40-A8B9-30927E6A34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059" y="951905"/>
            <a:ext cx="7293883" cy="5913785"/>
          </a:xfrm>
          <a:prstGeom prst="rect">
            <a:avLst/>
          </a:prstGeom>
        </p:spPr>
      </p:pic>
    </p:spTree>
    <p:extLst>
      <p:ext uri="{BB962C8B-B14F-4D97-AF65-F5344CB8AC3E}">
        <p14:creationId xmlns:p14="http://schemas.microsoft.com/office/powerpoint/2010/main" val="481041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157285-F876-A84C-921F-1CA76086B264}"/>
              </a:ext>
            </a:extLst>
          </p:cNvPr>
          <p:cNvSpPr>
            <a:spLocks noGrp="1"/>
          </p:cNvSpPr>
          <p:nvPr>
            <p:ph type="title"/>
          </p:nvPr>
        </p:nvSpPr>
        <p:spPr/>
        <p:txBody>
          <a:bodyPr>
            <a:normAutofit/>
          </a:bodyPr>
          <a:lstStyle/>
          <a:p>
            <a:r>
              <a:rPr lang="en-US" altLang="zh-CN" dirty="0"/>
              <a:t>Conference</a:t>
            </a:r>
            <a:r>
              <a:rPr lang="zh-CN" altLang="en-US" dirty="0"/>
              <a:t> </a:t>
            </a:r>
            <a:r>
              <a:rPr lang="en-US" altLang="zh-CN" dirty="0"/>
              <a:t>Sessions</a:t>
            </a:r>
            <a:endParaRPr lang="en-US" dirty="0"/>
          </a:p>
        </p:txBody>
      </p:sp>
      <p:sp>
        <p:nvSpPr>
          <p:cNvPr id="3" name="Content Placeholder 2">
            <a:extLst>
              <a:ext uri="{FF2B5EF4-FFF2-40B4-BE49-F238E27FC236}">
                <a16:creationId xmlns="" xmlns:a16="http://schemas.microsoft.com/office/drawing/2014/main" id="{467E0211-C55F-1544-9DAE-1F192389E758}"/>
              </a:ext>
            </a:extLst>
          </p:cNvPr>
          <p:cNvSpPr>
            <a:spLocks noGrp="1"/>
          </p:cNvSpPr>
          <p:nvPr>
            <p:ph idx="1"/>
          </p:nvPr>
        </p:nvSpPr>
        <p:spPr/>
        <p:txBody>
          <a:bodyPr>
            <a:normAutofit/>
          </a:bodyPr>
          <a:lstStyle/>
          <a:p>
            <a:pPr marL="0" indent="0">
              <a:buNone/>
            </a:pPr>
            <a:r>
              <a:rPr lang="en-US" dirty="0"/>
              <a:t>TUESDAY, APRIL 17, 10:30-12:00</a:t>
            </a:r>
          </a:p>
          <a:p>
            <a:r>
              <a:rPr lang="en-US" dirty="0"/>
              <a:t>Cloud and Edge Computing 1</a:t>
            </a:r>
          </a:p>
          <a:p>
            <a:r>
              <a:rPr lang="en-US" dirty="0"/>
              <a:t>Datacenter Networks</a:t>
            </a:r>
          </a:p>
          <a:p>
            <a:r>
              <a:rPr lang="en-US" dirty="0"/>
              <a:t>Mobile Offloading</a:t>
            </a:r>
          </a:p>
          <a:p>
            <a:r>
              <a:rPr lang="en-US" altLang="zh-CN" dirty="0"/>
              <a:t>……</a:t>
            </a:r>
            <a:endParaRPr lang="en-US" dirty="0"/>
          </a:p>
          <a:p>
            <a:endParaRPr lang="en-US" dirty="0"/>
          </a:p>
        </p:txBody>
      </p:sp>
      <p:sp>
        <p:nvSpPr>
          <p:cNvPr id="4" name="Date Placeholder 3">
            <a:extLst>
              <a:ext uri="{FF2B5EF4-FFF2-40B4-BE49-F238E27FC236}">
                <a16:creationId xmlns="" xmlns:a16="http://schemas.microsoft.com/office/drawing/2014/main" id="{04102C32-34CF-8646-8D12-6EBE8490DB46}"/>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F997611B-9E87-9641-A88A-6C26BA77E8C9}"/>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32236F0E-D166-924B-A00E-86803DE94AA5}"/>
              </a:ext>
            </a:extLst>
          </p:cNvPr>
          <p:cNvSpPr>
            <a:spLocks noGrp="1"/>
          </p:cNvSpPr>
          <p:nvPr>
            <p:ph type="sldNum" sz="quarter" idx="12"/>
          </p:nvPr>
        </p:nvSpPr>
        <p:spPr/>
        <p:txBody>
          <a:bodyPr/>
          <a:lstStyle/>
          <a:p>
            <a:fld id="{544A5C6C-F315-4E99-B6A8-F0F90911BB40}" type="slidenum">
              <a:rPr lang="en-US" smtClean="0"/>
              <a:pPr/>
              <a:t>53</a:t>
            </a:fld>
            <a:endParaRPr lang="en-US" dirty="0"/>
          </a:p>
        </p:txBody>
      </p:sp>
    </p:spTree>
    <p:extLst>
      <p:ext uri="{BB962C8B-B14F-4D97-AF65-F5344CB8AC3E}">
        <p14:creationId xmlns:p14="http://schemas.microsoft.com/office/powerpoint/2010/main" val="1565533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023D8E-F210-EA4B-9C2A-310DC468BE05}"/>
              </a:ext>
            </a:extLst>
          </p:cNvPr>
          <p:cNvSpPr>
            <a:spLocks noGrp="1"/>
          </p:cNvSpPr>
          <p:nvPr>
            <p:ph type="title"/>
          </p:nvPr>
        </p:nvSpPr>
        <p:spPr/>
        <p:txBody>
          <a:bodyPr/>
          <a:lstStyle/>
          <a:p>
            <a:r>
              <a:rPr lang="ja-JP" altLang="en-US"/>
              <a:t>搜索实践</a:t>
            </a:r>
            <a:endParaRPr lang="en-US" dirty="0"/>
          </a:p>
        </p:txBody>
      </p:sp>
      <p:sp>
        <p:nvSpPr>
          <p:cNvPr id="4" name="Date Placeholder 3">
            <a:extLst>
              <a:ext uri="{FF2B5EF4-FFF2-40B4-BE49-F238E27FC236}">
                <a16:creationId xmlns="" xmlns:a16="http://schemas.microsoft.com/office/drawing/2014/main" id="{91FC404D-383B-FB4E-B071-0193C0D1C0E7}"/>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3D89BAEE-1F50-4446-A1D3-E1F558FB7F05}"/>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32BDBDA3-E4FD-A649-BE96-088C57484828}"/>
              </a:ext>
            </a:extLst>
          </p:cNvPr>
          <p:cNvSpPr>
            <a:spLocks noGrp="1"/>
          </p:cNvSpPr>
          <p:nvPr>
            <p:ph type="sldNum" sz="quarter" idx="12"/>
          </p:nvPr>
        </p:nvSpPr>
        <p:spPr/>
        <p:txBody>
          <a:bodyPr/>
          <a:lstStyle/>
          <a:p>
            <a:fld id="{544A5C6C-F315-4E99-B6A8-F0F90911BB40}" type="slidenum">
              <a:rPr lang="en-US" smtClean="0"/>
              <a:pPr/>
              <a:t>54</a:t>
            </a:fld>
            <a:endParaRPr lang="en-US" dirty="0"/>
          </a:p>
        </p:txBody>
      </p:sp>
    </p:spTree>
    <p:extLst>
      <p:ext uri="{BB962C8B-B14F-4D97-AF65-F5344CB8AC3E}">
        <p14:creationId xmlns:p14="http://schemas.microsoft.com/office/powerpoint/2010/main" val="2417106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932BCE-A044-C64F-8B81-27B49E49240C}"/>
              </a:ext>
            </a:extLst>
          </p:cNvPr>
          <p:cNvSpPr>
            <a:spLocks noGrp="1"/>
          </p:cNvSpPr>
          <p:nvPr>
            <p:ph type="title"/>
          </p:nvPr>
        </p:nvSpPr>
        <p:spPr/>
        <p:txBody>
          <a:bodyPr>
            <a:normAutofit/>
          </a:bodyPr>
          <a:lstStyle/>
          <a:p>
            <a:r>
              <a:rPr lang="en-US" dirty="0"/>
              <a:t>Google Scholar</a:t>
            </a:r>
          </a:p>
        </p:txBody>
      </p:sp>
      <p:sp>
        <p:nvSpPr>
          <p:cNvPr id="3" name="Content Placeholder 2">
            <a:extLst>
              <a:ext uri="{FF2B5EF4-FFF2-40B4-BE49-F238E27FC236}">
                <a16:creationId xmlns="" xmlns:a16="http://schemas.microsoft.com/office/drawing/2014/main" id="{77D65061-E27F-7149-BB8F-E46DBEFECB13}"/>
              </a:ext>
            </a:extLst>
          </p:cNvPr>
          <p:cNvSpPr>
            <a:spLocks noGrp="1"/>
          </p:cNvSpPr>
          <p:nvPr>
            <p:ph idx="1"/>
          </p:nvPr>
        </p:nvSpPr>
        <p:spPr/>
        <p:txBody>
          <a:bodyPr>
            <a:normAutofit fontScale="92500" lnSpcReduction="10000"/>
          </a:bodyPr>
          <a:lstStyle/>
          <a:p>
            <a:r>
              <a:rPr lang="en-US" dirty="0"/>
              <a:t>Click `Since 201</a:t>
            </a:r>
            <a:r>
              <a:rPr lang="en-US" altLang="zh-CN" dirty="0"/>
              <a:t>8</a:t>
            </a:r>
            <a:r>
              <a:rPr lang="en-US" dirty="0"/>
              <a:t>' for recent papers</a:t>
            </a:r>
          </a:p>
          <a:p>
            <a:pPr marL="971550" lvl="1" indent="-514350">
              <a:buFont typeface="+mj-lt"/>
              <a:buAutoNum type="arabicPeriod"/>
            </a:pPr>
            <a:r>
              <a:rPr lang="en-US" dirty="0"/>
              <a:t>papers with high citation number</a:t>
            </a:r>
          </a:p>
          <a:p>
            <a:pPr marL="971550" lvl="1" indent="-514350">
              <a:buFont typeface="+mj-lt"/>
              <a:buAutoNum type="arabicPeriod"/>
            </a:pPr>
            <a:r>
              <a:rPr lang="en-US" dirty="0"/>
              <a:t>authors that appear repeatedly</a:t>
            </a:r>
          </a:p>
          <a:p>
            <a:pPr marL="971550" lvl="1" indent="-514350">
              <a:buFont typeface="+mj-lt"/>
              <a:buAutoNum type="arabicPeriod"/>
            </a:pPr>
            <a:r>
              <a:rPr lang="en-US" dirty="0"/>
              <a:t>check their google scholar homepage and institute homepage</a:t>
            </a:r>
          </a:p>
          <a:p>
            <a:r>
              <a:rPr lang="en-US" dirty="0"/>
              <a:t>Click `Cited by </a:t>
            </a:r>
            <a:r>
              <a:rPr lang="en-US" altLang="zh-CN" dirty="0"/>
              <a:t>0</a:t>
            </a:r>
            <a:r>
              <a:rPr lang="en-US" dirty="0"/>
              <a:t>xx' for papers that cites this one</a:t>
            </a:r>
          </a:p>
          <a:p>
            <a:pPr marL="971550" lvl="1" indent="-514350">
              <a:buFont typeface="+mj-lt"/>
              <a:buAutoNum type="arabicPeriod"/>
            </a:pPr>
            <a:r>
              <a:rPr lang="en-US" dirty="0"/>
              <a:t>click `since </a:t>
            </a:r>
            <a:r>
              <a:rPr lang="en-US" altLang="zh-CN" dirty="0"/>
              <a:t>20</a:t>
            </a:r>
            <a:r>
              <a:rPr lang="en-US" dirty="0"/>
              <a:t>xx' for recent paper</a:t>
            </a:r>
          </a:p>
          <a:p>
            <a:pPr marL="971550" lvl="1" indent="-514350">
              <a:buFont typeface="+mj-lt"/>
              <a:buAutoNum type="arabicPeriod"/>
            </a:pPr>
            <a:r>
              <a:rPr lang="en-US" dirty="0"/>
              <a:t>surveys are important, `Search within citing articles' with keyword `survey’</a:t>
            </a:r>
          </a:p>
          <a:p>
            <a:pPr marL="971550" lvl="1" indent="-514350">
              <a:buFont typeface="+mj-lt"/>
              <a:buAutoNum type="arabicPeriod"/>
            </a:pPr>
            <a:r>
              <a:rPr lang="en-US" dirty="0"/>
              <a:t>find interesting applications by looking into a survey</a:t>
            </a:r>
          </a:p>
          <a:p>
            <a:pPr marL="971550" lvl="1" indent="-514350">
              <a:buFont typeface="+mj-lt"/>
              <a:buAutoNum type="arabicPeriod"/>
            </a:pPr>
            <a:r>
              <a:rPr lang="en-US" dirty="0"/>
              <a:t>refine the `Search within citing articles' with keyword `swarm’</a:t>
            </a:r>
          </a:p>
          <a:p>
            <a:pPr marL="971550" lvl="1" indent="-514350">
              <a:buFont typeface="+mj-lt"/>
              <a:buAutoNum type="arabicPeriod"/>
            </a:pPr>
            <a:r>
              <a:rPr lang="en-US" dirty="0"/>
              <a:t>find `</a:t>
            </a:r>
            <a:r>
              <a:rPr lang="en-US" dirty="0" err="1"/>
              <a:t>Crazyswarm</a:t>
            </a:r>
            <a:r>
              <a:rPr lang="en-US" dirty="0"/>
              <a:t>' paper, search </a:t>
            </a:r>
            <a:r>
              <a:rPr lang="en-US" dirty="0" err="1"/>
              <a:t>Noya</a:t>
            </a:r>
            <a:r>
              <a:rPr lang="en-US" dirty="0"/>
              <a:t> </a:t>
            </a:r>
            <a:r>
              <a:rPr lang="en-US" dirty="0" err="1"/>
              <a:t>Ayanian</a:t>
            </a:r>
            <a:r>
              <a:rPr lang="en-US" dirty="0"/>
              <a:t>, find the ACT lab</a:t>
            </a:r>
          </a:p>
          <a:p>
            <a:endParaRPr lang="en-US" dirty="0"/>
          </a:p>
        </p:txBody>
      </p:sp>
      <p:sp>
        <p:nvSpPr>
          <p:cNvPr id="4" name="Date Placeholder 3">
            <a:extLst>
              <a:ext uri="{FF2B5EF4-FFF2-40B4-BE49-F238E27FC236}">
                <a16:creationId xmlns="" xmlns:a16="http://schemas.microsoft.com/office/drawing/2014/main" id="{0DCAF78C-C3C0-894E-A72A-0BE524FF575B}"/>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DB9C2282-48E8-EF48-B7CD-AEAC3CE36ADD}"/>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B323BE38-EBF8-F145-B150-C8AA2A4B3677}"/>
              </a:ext>
            </a:extLst>
          </p:cNvPr>
          <p:cNvSpPr>
            <a:spLocks noGrp="1"/>
          </p:cNvSpPr>
          <p:nvPr>
            <p:ph type="sldNum" sz="quarter" idx="12"/>
          </p:nvPr>
        </p:nvSpPr>
        <p:spPr/>
        <p:txBody>
          <a:bodyPr/>
          <a:lstStyle/>
          <a:p>
            <a:fld id="{544A5C6C-F315-4E99-B6A8-F0F90911BB40}" type="slidenum">
              <a:rPr lang="en-US" smtClean="0"/>
              <a:pPr/>
              <a:t>55</a:t>
            </a:fld>
            <a:endParaRPr lang="en-US" dirty="0"/>
          </a:p>
        </p:txBody>
      </p:sp>
    </p:spTree>
    <p:extLst>
      <p:ext uri="{BB962C8B-B14F-4D97-AF65-F5344CB8AC3E}">
        <p14:creationId xmlns:p14="http://schemas.microsoft.com/office/powerpoint/2010/main" val="3578604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964A4E-D63E-E242-9123-833D8F56C9FE}"/>
              </a:ext>
            </a:extLst>
          </p:cNvPr>
          <p:cNvSpPr>
            <a:spLocks noGrp="1"/>
          </p:cNvSpPr>
          <p:nvPr>
            <p:ph type="title"/>
          </p:nvPr>
        </p:nvSpPr>
        <p:spPr/>
        <p:txBody>
          <a:bodyPr/>
          <a:lstStyle/>
          <a:p>
            <a:r>
              <a:rPr lang="en-US" dirty="0" err="1"/>
              <a:t>IEEEXplorer</a:t>
            </a:r>
            <a:r>
              <a:rPr lang="zh-CN" altLang="en-US" dirty="0"/>
              <a:t> </a:t>
            </a:r>
            <a:r>
              <a:rPr lang="en-US" altLang="zh-CN" dirty="0"/>
              <a:t>&amp;</a:t>
            </a:r>
            <a:r>
              <a:rPr lang="zh-CN" altLang="en-US" dirty="0"/>
              <a:t> </a:t>
            </a:r>
            <a:r>
              <a:rPr lang="en-US" dirty="0"/>
              <a:t>DBLP</a:t>
            </a:r>
          </a:p>
        </p:txBody>
      </p:sp>
      <p:sp>
        <p:nvSpPr>
          <p:cNvPr id="3" name="Content Placeholder 2">
            <a:extLst>
              <a:ext uri="{FF2B5EF4-FFF2-40B4-BE49-F238E27FC236}">
                <a16:creationId xmlns="" xmlns:a16="http://schemas.microsoft.com/office/drawing/2014/main" id="{B88744B6-D5E2-AE4A-8CB2-6042E3A00D39}"/>
              </a:ext>
            </a:extLst>
          </p:cNvPr>
          <p:cNvSpPr>
            <a:spLocks noGrp="1"/>
          </p:cNvSpPr>
          <p:nvPr>
            <p:ph idx="1"/>
          </p:nvPr>
        </p:nvSpPr>
        <p:spPr/>
        <p:txBody>
          <a:bodyPr>
            <a:normAutofit/>
          </a:bodyPr>
          <a:lstStyle/>
          <a:p>
            <a:r>
              <a:rPr lang="en-US" dirty="0" err="1"/>
              <a:t>IEEEXplorer</a:t>
            </a:r>
            <a:r>
              <a:rPr lang="en-US" dirty="0"/>
              <a:t> </a:t>
            </a:r>
          </a:p>
          <a:p>
            <a:pPr marL="971550" lvl="1" indent="-514350">
              <a:buFont typeface="+mj-lt"/>
              <a:buAutoNum type="arabicPeriod"/>
            </a:pPr>
            <a:r>
              <a:rPr lang="en-US" dirty="0"/>
              <a:t>Browse -&gt; Journals &amp; Magazines</a:t>
            </a:r>
          </a:p>
          <a:p>
            <a:pPr marL="971550" lvl="1" indent="-514350">
              <a:buFont typeface="+mj-lt"/>
              <a:buAutoNum type="arabicPeriod"/>
            </a:pPr>
            <a:r>
              <a:rPr lang="en-US" dirty="0"/>
              <a:t>search for `IEEE Journal of Selected Areas in Communications'</a:t>
            </a:r>
          </a:p>
          <a:p>
            <a:r>
              <a:rPr lang="en-US" dirty="0"/>
              <a:t>DBLP</a:t>
            </a:r>
          </a:p>
          <a:p>
            <a:pPr lvl="1"/>
            <a:r>
              <a:rPr lang="en-US" dirty="0"/>
              <a:t>at CCF ranking webpage, click the journal or conference URL, go to DBLP</a:t>
            </a:r>
          </a:p>
          <a:p>
            <a:pPr lvl="1"/>
            <a:r>
              <a:rPr lang="en-US" dirty="0"/>
              <a:t>find interesting keywords within these DBLP webpages</a:t>
            </a:r>
          </a:p>
          <a:p>
            <a:pPr lvl="1"/>
            <a:r>
              <a:rPr lang="en-US" dirty="0"/>
              <a:t>write a script to do this automatically for yourself</a:t>
            </a:r>
          </a:p>
          <a:p>
            <a:endParaRPr lang="en-US" dirty="0"/>
          </a:p>
        </p:txBody>
      </p:sp>
      <p:sp>
        <p:nvSpPr>
          <p:cNvPr id="4" name="Date Placeholder 3">
            <a:extLst>
              <a:ext uri="{FF2B5EF4-FFF2-40B4-BE49-F238E27FC236}">
                <a16:creationId xmlns="" xmlns:a16="http://schemas.microsoft.com/office/drawing/2014/main" id="{4677DE51-78A1-C640-91AA-99ADC83F27C7}"/>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44457646-75CA-DC4A-9373-0413ED47E6DF}"/>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EA5AB47B-2E67-D14E-9685-195F7ABE8CBC}"/>
              </a:ext>
            </a:extLst>
          </p:cNvPr>
          <p:cNvSpPr>
            <a:spLocks noGrp="1"/>
          </p:cNvSpPr>
          <p:nvPr>
            <p:ph type="sldNum" sz="quarter" idx="12"/>
          </p:nvPr>
        </p:nvSpPr>
        <p:spPr/>
        <p:txBody>
          <a:bodyPr/>
          <a:lstStyle/>
          <a:p>
            <a:fld id="{544A5C6C-F315-4E99-B6A8-F0F90911BB40}" type="slidenum">
              <a:rPr lang="en-US" smtClean="0"/>
              <a:pPr/>
              <a:t>56</a:t>
            </a:fld>
            <a:endParaRPr lang="en-US" dirty="0"/>
          </a:p>
        </p:txBody>
      </p:sp>
    </p:spTree>
    <p:extLst>
      <p:ext uri="{BB962C8B-B14F-4D97-AF65-F5344CB8AC3E}">
        <p14:creationId xmlns:p14="http://schemas.microsoft.com/office/powerpoint/2010/main" val="1311090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6D76E9-F929-7245-92EB-C0C39D99BD3B}"/>
              </a:ext>
            </a:extLst>
          </p:cNvPr>
          <p:cNvSpPr>
            <a:spLocks noGrp="1"/>
          </p:cNvSpPr>
          <p:nvPr>
            <p:ph type="title"/>
          </p:nvPr>
        </p:nvSpPr>
        <p:spPr/>
        <p:txBody>
          <a:bodyPr/>
          <a:lstStyle/>
          <a:p>
            <a:r>
              <a:rPr lang="ja-JP" altLang="en-US"/>
              <a:t>作业</a:t>
            </a:r>
            <a:r>
              <a:rPr lang="en-US" altLang="zh-CN" dirty="0"/>
              <a:t>2</a:t>
            </a:r>
            <a:endParaRPr lang="en-US" dirty="0"/>
          </a:p>
        </p:txBody>
      </p:sp>
      <p:sp>
        <p:nvSpPr>
          <p:cNvPr id="3" name="Content Placeholder 2">
            <a:extLst>
              <a:ext uri="{FF2B5EF4-FFF2-40B4-BE49-F238E27FC236}">
                <a16:creationId xmlns="" xmlns:a16="http://schemas.microsoft.com/office/drawing/2014/main" id="{C59E0972-BFA6-584E-AC41-E11EFAE1A990}"/>
              </a:ext>
            </a:extLst>
          </p:cNvPr>
          <p:cNvSpPr>
            <a:spLocks noGrp="1"/>
          </p:cNvSpPr>
          <p:nvPr>
            <p:ph idx="1"/>
          </p:nvPr>
        </p:nvSpPr>
        <p:spPr/>
        <p:txBody>
          <a:bodyPr>
            <a:normAutofit/>
          </a:bodyPr>
          <a:lstStyle/>
          <a:p>
            <a:r>
              <a:rPr lang="ja-JP" altLang="en-US" dirty="0"/>
              <a:t>给定关键词</a:t>
            </a:r>
            <a:endParaRPr lang="en-US" altLang="ja-JP" dirty="0"/>
          </a:p>
          <a:p>
            <a:pPr lvl="1"/>
            <a:r>
              <a:rPr lang="en-US" altLang="zh-CN" dirty="0"/>
              <a:t>Wireless</a:t>
            </a:r>
            <a:r>
              <a:rPr lang="zh-CN" altLang="en-US" dirty="0"/>
              <a:t> </a:t>
            </a:r>
            <a:r>
              <a:rPr lang="en-US" altLang="zh-CN" dirty="0"/>
              <a:t>ad</a:t>
            </a:r>
            <a:r>
              <a:rPr lang="zh-CN" altLang="en-US" dirty="0"/>
              <a:t> </a:t>
            </a:r>
            <a:r>
              <a:rPr lang="en-US" altLang="zh-CN" dirty="0"/>
              <a:t>hoc</a:t>
            </a:r>
            <a:r>
              <a:rPr lang="zh-CN" altLang="en-US" dirty="0"/>
              <a:t> </a:t>
            </a:r>
            <a:endParaRPr lang="en-US" altLang="zh-CN" dirty="0"/>
          </a:p>
          <a:p>
            <a:r>
              <a:rPr lang="ja-JP" altLang="en-US" dirty="0"/>
              <a:t>根据上述关键词</a:t>
            </a:r>
            <a:r>
              <a:rPr lang="zh-CN" altLang="en-US" dirty="0"/>
              <a:t>，</a:t>
            </a:r>
            <a:r>
              <a:rPr lang="ja-JP" altLang="en-US" dirty="0"/>
              <a:t>选择你认为最合适的</a:t>
            </a:r>
            <a:endParaRPr lang="en-US" altLang="ja-JP" dirty="0"/>
          </a:p>
          <a:p>
            <a:pPr marL="971550" lvl="1" indent="-514350">
              <a:buFont typeface="+mj-lt"/>
              <a:buAutoNum type="arabicPeriod"/>
            </a:pPr>
            <a:r>
              <a:rPr lang="ja-JP" altLang="en-US" dirty="0"/>
              <a:t>三篇经典的高水平</a:t>
            </a:r>
            <a:r>
              <a:rPr lang="ja-JP" altLang="en-US" b="1" dirty="0"/>
              <a:t>英文</a:t>
            </a:r>
            <a:r>
              <a:rPr lang="ja-JP" altLang="en-US" dirty="0"/>
              <a:t>论文</a:t>
            </a:r>
            <a:endParaRPr lang="en-US" altLang="ja-JP" dirty="0"/>
          </a:p>
          <a:p>
            <a:pPr marL="971550" lvl="1" indent="-514350">
              <a:buFont typeface="+mj-lt"/>
              <a:buAutoNum type="arabicPeriod"/>
            </a:pPr>
            <a:r>
              <a:rPr lang="ja-JP" altLang="en-US" dirty="0"/>
              <a:t>两个相关高水平</a:t>
            </a:r>
            <a:r>
              <a:rPr lang="ja-JP" altLang="en-US" b="1" dirty="0"/>
              <a:t>国际</a:t>
            </a:r>
            <a:r>
              <a:rPr lang="ja-JP" altLang="en-US" dirty="0"/>
              <a:t>学术会议</a:t>
            </a:r>
            <a:endParaRPr lang="en-US" altLang="ja-JP" dirty="0"/>
          </a:p>
          <a:p>
            <a:r>
              <a:rPr lang="ja-JP" altLang="en-US" dirty="0"/>
              <a:t>并给出选择的理由</a:t>
            </a:r>
            <a:endParaRPr lang="en-US" altLang="ja-JP" dirty="0"/>
          </a:p>
          <a:p>
            <a:pPr marL="0" indent="0">
              <a:buNone/>
            </a:pPr>
            <a:endParaRPr lang="en-US" altLang="zh-CN" sz="2400" dirty="0"/>
          </a:p>
          <a:p>
            <a:pPr marL="0" indent="0">
              <a:buNone/>
            </a:pPr>
            <a:r>
              <a:rPr lang="zh-CN" altLang="en-US" sz="2400" dirty="0"/>
              <a:t>参考论文格式</a:t>
            </a:r>
            <a:endParaRPr lang="en-US" altLang="zh-CN" sz="2400" dirty="0"/>
          </a:p>
          <a:p>
            <a:pPr marL="800100" lvl="1" indent="-342900">
              <a:buFont typeface="+mj-lt"/>
              <a:buAutoNum type="arabicParenR"/>
            </a:pPr>
            <a:r>
              <a:rPr lang="en-US" sz="1600" dirty="0"/>
              <a:t>Feng Shan, </a:t>
            </a:r>
            <a:r>
              <a:rPr lang="en-US" sz="1600" dirty="0" err="1"/>
              <a:t>Junzhou</a:t>
            </a:r>
            <a:r>
              <a:rPr lang="en-US" sz="1600" dirty="0"/>
              <a:t> Luo, Weiwei Wu, and </a:t>
            </a:r>
            <a:r>
              <a:rPr lang="en-US" sz="1600" dirty="0" err="1"/>
              <a:t>Xiaojun</a:t>
            </a:r>
            <a:r>
              <a:rPr lang="en-US" sz="1600" dirty="0"/>
              <a:t> Shen,</a:t>
            </a:r>
            <a:r>
              <a:rPr lang="zh-CN" altLang="en-US" sz="1600" dirty="0"/>
              <a:t> </a:t>
            </a:r>
            <a:r>
              <a:rPr lang="en-US" sz="1600" dirty="0"/>
              <a:t>“Delay Minimization for Data Transmission in Wireless Power Transfer Systems,” IEEE Journal on Selected Areas in Communications (JSAC), vol. 37, no. 2 (2019): 298-312. </a:t>
            </a:r>
          </a:p>
          <a:p>
            <a:pPr marL="800100" lvl="1" indent="-342900">
              <a:buFont typeface="+mj-lt"/>
              <a:buAutoNum type="arabicParenR"/>
            </a:pPr>
            <a:r>
              <a:rPr lang="en-US" altLang="ja-JP" sz="1600" dirty="0"/>
              <a:t>Feng Shan, </a:t>
            </a:r>
            <a:r>
              <a:rPr lang="en-US" altLang="ja-JP" sz="1600" dirty="0" err="1"/>
              <a:t>Jiaxin</a:t>
            </a:r>
            <a:r>
              <a:rPr lang="en-US" altLang="ja-JP" sz="1600" dirty="0"/>
              <a:t> Zeng, </a:t>
            </a:r>
            <a:r>
              <a:rPr lang="en-US" altLang="ja-JP" sz="1600" dirty="0" err="1"/>
              <a:t>Zengbao</a:t>
            </a:r>
            <a:r>
              <a:rPr lang="en-US" altLang="ja-JP" sz="1600" dirty="0"/>
              <a:t> Li, </a:t>
            </a:r>
            <a:r>
              <a:rPr lang="en-US" altLang="ja-JP" sz="1600" dirty="0" err="1"/>
              <a:t>Junzhou</a:t>
            </a:r>
            <a:r>
              <a:rPr lang="en-US" altLang="ja-JP" sz="1600" dirty="0"/>
              <a:t> Luo, and Weiwei Wu,</a:t>
            </a:r>
            <a:r>
              <a:rPr lang="zh-CN" altLang="en-US" sz="1600" dirty="0"/>
              <a:t> </a:t>
            </a:r>
            <a:r>
              <a:rPr lang="en-US" altLang="ja-JP" sz="1600" dirty="0"/>
              <a:t>“ Ultra-Wideband Swarm Ranging,” IEEE INFOCOM 2021, Virtual Conference, May 10-13, 2021.</a:t>
            </a:r>
          </a:p>
        </p:txBody>
      </p:sp>
      <p:sp>
        <p:nvSpPr>
          <p:cNvPr id="4" name="Date Placeholder 3">
            <a:extLst>
              <a:ext uri="{FF2B5EF4-FFF2-40B4-BE49-F238E27FC236}">
                <a16:creationId xmlns="" xmlns:a16="http://schemas.microsoft.com/office/drawing/2014/main" id="{114ED1A1-FFDC-EC41-99E1-D4B3A8464BE9}"/>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5DBD5FA5-6FD4-1641-9290-4311CDDCCF86}"/>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4A197C5E-E5AF-B54A-90CD-098FB0E7BFC8}"/>
              </a:ext>
            </a:extLst>
          </p:cNvPr>
          <p:cNvSpPr>
            <a:spLocks noGrp="1"/>
          </p:cNvSpPr>
          <p:nvPr>
            <p:ph type="sldNum" sz="quarter" idx="12"/>
          </p:nvPr>
        </p:nvSpPr>
        <p:spPr/>
        <p:txBody>
          <a:bodyPr/>
          <a:lstStyle/>
          <a:p>
            <a:fld id="{544A5C6C-F315-4E99-B6A8-F0F90911BB40}" type="slidenum">
              <a:rPr lang="en-US" smtClean="0"/>
              <a:pPr/>
              <a:t>57</a:t>
            </a:fld>
            <a:endParaRPr lang="en-US" dirty="0"/>
          </a:p>
        </p:txBody>
      </p:sp>
    </p:spTree>
    <p:extLst>
      <p:ext uri="{BB962C8B-B14F-4D97-AF65-F5344CB8AC3E}">
        <p14:creationId xmlns:p14="http://schemas.microsoft.com/office/powerpoint/2010/main" val="2993280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103328-6F6C-7F49-A1BE-BF22F6727412}"/>
              </a:ext>
            </a:extLst>
          </p:cNvPr>
          <p:cNvSpPr>
            <a:spLocks noGrp="1"/>
          </p:cNvSpPr>
          <p:nvPr>
            <p:ph type="title"/>
          </p:nvPr>
        </p:nvSpPr>
        <p:spPr/>
        <p:txBody>
          <a:bodyPr/>
          <a:lstStyle/>
          <a:p>
            <a:r>
              <a:rPr lang="ja-JP" altLang="en-US"/>
              <a:t>作业</a:t>
            </a:r>
            <a:r>
              <a:rPr lang="en-US" altLang="zh-CN" dirty="0"/>
              <a:t>2</a:t>
            </a:r>
            <a:endParaRPr lang="en-US" dirty="0"/>
          </a:p>
        </p:txBody>
      </p:sp>
      <p:sp>
        <p:nvSpPr>
          <p:cNvPr id="3" name="Content Placeholder 2">
            <a:extLst>
              <a:ext uri="{FF2B5EF4-FFF2-40B4-BE49-F238E27FC236}">
                <a16:creationId xmlns="" xmlns:a16="http://schemas.microsoft.com/office/drawing/2014/main" id="{507C2DC5-B812-EE4E-91BE-00701B6D846D}"/>
              </a:ext>
            </a:extLst>
          </p:cNvPr>
          <p:cNvSpPr>
            <a:spLocks noGrp="1"/>
          </p:cNvSpPr>
          <p:nvPr>
            <p:ph idx="1"/>
          </p:nvPr>
        </p:nvSpPr>
        <p:spPr/>
        <p:txBody>
          <a:bodyPr>
            <a:normAutofit/>
          </a:bodyPr>
          <a:lstStyle/>
          <a:p>
            <a:r>
              <a:rPr lang="ja-JP" altLang="en-US" dirty="0"/>
              <a:t>整理如下内容发送给助教</a:t>
            </a:r>
            <a:endParaRPr lang="en-US" altLang="ja-JP" dirty="0"/>
          </a:p>
          <a:p>
            <a:pPr marL="971550" lvl="1" indent="-514350">
              <a:buFont typeface="+mj-lt"/>
              <a:buAutoNum type="arabicPeriod"/>
            </a:pPr>
            <a:r>
              <a:rPr lang="zh-CN" altLang="en-US" dirty="0"/>
              <a:t>按照“参考论文格式”整理三篇经典英文论文</a:t>
            </a:r>
            <a:endParaRPr lang="en-US" altLang="zh-CN" dirty="0"/>
          </a:p>
          <a:p>
            <a:pPr marL="971550" lvl="1" indent="-514350">
              <a:buFont typeface="+mj-lt"/>
              <a:buAutoNum type="arabicPeriod"/>
            </a:pPr>
            <a:r>
              <a:rPr lang="ja-JP" altLang="en-US" dirty="0"/>
              <a:t>上述选择的简要理由</a:t>
            </a:r>
            <a:r>
              <a:rPr lang="zh-CN" altLang="en-US" dirty="0"/>
              <a:t>，以及与给定关键词的关系</a:t>
            </a:r>
            <a:endParaRPr lang="en-US" altLang="zh-CN" dirty="0"/>
          </a:p>
          <a:p>
            <a:pPr marL="971550" lvl="1" indent="-514350">
              <a:buFont typeface="+mj-lt"/>
              <a:buAutoNum type="arabicPeriod"/>
            </a:pPr>
            <a:r>
              <a:rPr lang="ja-JP" altLang="en-US" dirty="0"/>
              <a:t>两个相关高水平国际学术会议名称</a:t>
            </a:r>
            <a:endParaRPr lang="en-US" altLang="ja-JP" dirty="0"/>
          </a:p>
          <a:p>
            <a:pPr marL="971550" lvl="1" indent="-514350">
              <a:buFont typeface="+mj-lt"/>
              <a:buAutoNum type="arabicPeriod"/>
            </a:pPr>
            <a:r>
              <a:rPr lang="ja-JP" altLang="en-US" dirty="0"/>
              <a:t>上述选择的简要理由</a:t>
            </a:r>
            <a:r>
              <a:rPr lang="zh-CN" altLang="en-US" dirty="0"/>
              <a:t>，以及</a:t>
            </a:r>
            <a:r>
              <a:rPr lang="ja-JP" altLang="en-US" dirty="0"/>
              <a:t>查找步骤</a:t>
            </a:r>
            <a:endParaRPr lang="en-US" altLang="ja-JP" dirty="0"/>
          </a:p>
          <a:p>
            <a:pPr lvl="1"/>
            <a:r>
              <a:rPr lang="ja-JP" altLang="en-US" dirty="0"/>
              <a:t>把所有内容整理为一个</a:t>
            </a:r>
            <a:r>
              <a:rPr lang="en-US" altLang="zh-CN" dirty="0"/>
              <a:t>PDF</a:t>
            </a:r>
            <a:r>
              <a:rPr lang="ja-JP" altLang="en-US" dirty="0"/>
              <a:t>文件</a:t>
            </a:r>
            <a:endParaRPr lang="en-US" altLang="zh-CN" dirty="0"/>
          </a:p>
          <a:p>
            <a:pPr lvl="1"/>
            <a:r>
              <a:rPr lang="ja-JP" altLang="en-US" dirty="0"/>
              <a:t>文件名称为</a:t>
            </a:r>
            <a:r>
              <a:rPr lang="zh-CN" altLang="en-US" dirty="0"/>
              <a:t>“</a:t>
            </a:r>
            <a:r>
              <a:rPr lang="ja-JP" altLang="en-US" dirty="0"/>
              <a:t>学号姓名</a:t>
            </a:r>
            <a:r>
              <a:rPr lang="zh-CN" altLang="en-US" dirty="0"/>
              <a:t>”</a:t>
            </a:r>
            <a:endParaRPr lang="en-US" altLang="ja-JP" dirty="0"/>
          </a:p>
          <a:p>
            <a:r>
              <a:rPr lang="ja-JP" altLang="en-US" dirty="0">
                <a:latin typeface="Arial" charset="0"/>
                <a:ea typeface="黑体" pitchFamily="2" charset="-122"/>
              </a:rPr>
              <a:t>发给</a:t>
            </a:r>
            <a:r>
              <a:rPr lang="zh-CN" altLang="en-US" dirty="0">
                <a:latin typeface="Arial" charset="0"/>
                <a:ea typeface="黑体" pitchFamily="2" charset="-122"/>
              </a:rPr>
              <a:t>助教程玉莹（通过坚果云）</a:t>
            </a:r>
            <a:endParaRPr lang="en-US" altLang="ja-JP" dirty="0">
              <a:latin typeface="Arial" charset="0"/>
              <a:ea typeface="黑体" pitchFamily="2" charset="-122"/>
            </a:endParaRPr>
          </a:p>
          <a:p>
            <a:r>
              <a:rPr lang="ja-JP" altLang="en-US" dirty="0">
                <a:solidFill>
                  <a:srgbClr val="FF0000"/>
                </a:solidFill>
                <a:latin typeface="Arial" charset="0"/>
                <a:ea typeface="黑体" pitchFamily="2" charset="-122"/>
              </a:rPr>
              <a:t>截止时间</a:t>
            </a:r>
            <a:r>
              <a:rPr lang="zh-CN" altLang="en-US" dirty="0">
                <a:solidFill>
                  <a:srgbClr val="FF0000"/>
                </a:solidFill>
                <a:latin typeface="Arial" charset="0"/>
                <a:ea typeface="黑体" pitchFamily="2" charset="-122"/>
              </a:rPr>
              <a:t>：</a:t>
            </a:r>
            <a:r>
              <a:rPr lang="en-US" altLang="zh-CN" dirty="0">
                <a:solidFill>
                  <a:srgbClr val="FF0000"/>
                </a:solidFill>
                <a:latin typeface="Arial" charset="0"/>
                <a:ea typeface="黑体" pitchFamily="2" charset="-122"/>
              </a:rPr>
              <a:t>2022</a:t>
            </a:r>
            <a:r>
              <a:rPr lang="ja-JP" altLang="en-US" dirty="0">
                <a:solidFill>
                  <a:srgbClr val="FF0000"/>
                </a:solidFill>
                <a:latin typeface="Arial" charset="0"/>
                <a:ea typeface="黑体" pitchFamily="2" charset="-122"/>
              </a:rPr>
              <a:t>年</a:t>
            </a:r>
            <a:r>
              <a:rPr lang="en-US" altLang="zh-CN" dirty="0">
                <a:solidFill>
                  <a:srgbClr val="FF0000"/>
                </a:solidFill>
                <a:latin typeface="Arial" charset="0"/>
                <a:ea typeface="黑体" pitchFamily="2" charset="-122"/>
              </a:rPr>
              <a:t>8</a:t>
            </a:r>
            <a:r>
              <a:rPr lang="ja-JP" altLang="en-US" dirty="0">
                <a:solidFill>
                  <a:srgbClr val="FF0000"/>
                </a:solidFill>
                <a:latin typeface="Arial" charset="0"/>
                <a:ea typeface="黑体" pitchFamily="2" charset="-122"/>
              </a:rPr>
              <a:t>月</a:t>
            </a:r>
            <a:r>
              <a:rPr lang="en-US" altLang="zh-CN" dirty="0">
                <a:solidFill>
                  <a:srgbClr val="FF0000"/>
                </a:solidFill>
                <a:latin typeface="Arial" charset="0"/>
                <a:ea typeface="黑体" pitchFamily="2" charset="-122"/>
              </a:rPr>
              <a:t>15</a:t>
            </a:r>
            <a:r>
              <a:rPr lang="ja-JP" altLang="en-US" dirty="0">
                <a:solidFill>
                  <a:srgbClr val="FF0000"/>
                </a:solidFill>
                <a:latin typeface="Arial" charset="0"/>
                <a:ea typeface="黑体" pitchFamily="2" charset="-122"/>
              </a:rPr>
              <a:t>日</a:t>
            </a:r>
            <a:r>
              <a:rPr lang="en-US" altLang="zh-CN" dirty="0">
                <a:solidFill>
                  <a:srgbClr val="FF0000"/>
                </a:solidFill>
                <a:latin typeface="Arial" charset="0"/>
                <a:ea typeface="黑体" pitchFamily="2" charset="-122"/>
              </a:rPr>
              <a:t>21:30</a:t>
            </a:r>
          </a:p>
          <a:p>
            <a:endParaRPr lang="en-US" dirty="0"/>
          </a:p>
        </p:txBody>
      </p:sp>
      <p:sp>
        <p:nvSpPr>
          <p:cNvPr id="4" name="Date Placeholder 3">
            <a:extLst>
              <a:ext uri="{FF2B5EF4-FFF2-40B4-BE49-F238E27FC236}">
                <a16:creationId xmlns="" xmlns:a16="http://schemas.microsoft.com/office/drawing/2014/main" id="{FFFB3F5F-FD7B-1341-B561-2509EBE2C0A0}"/>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531FF2C7-E3BF-C54F-92D1-07A2C00FDF7A}"/>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DE4F9B7C-5D70-5E4E-8241-EA4270E1F1E9}"/>
              </a:ext>
            </a:extLst>
          </p:cNvPr>
          <p:cNvSpPr>
            <a:spLocks noGrp="1"/>
          </p:cNvSpPr>
          <p:nvPr>
            <p:ph type="sldNum" sz="quarter" idx="12"/>
          </p:nvPr>
        </p:nvSpPr>
        <p:spPr/>
        <p:txBody>
          <a:bodyPr/>
          <a:lstStyle/>
          <a:p>
            <a:fld id="{544A5C6C-F315-4E99-B6A8-F0F90911BB40}" type="slidenum">
              <a:rPr lang="en-US" smtClean="0"/>
              <a:pPr/>
              <a:t>58</a:t>
            </a:fld>
            <a:endParaRPr lang="en-US" dirty="0"/>
          </a:p>
        </p:txBody>
      </p:sp>
    </p:spTree>
    <p:extLst>
      <p:ext uri="{BB962C8B-B14F-4D97-AF65-F5344CB8AC3E}">
        <p14:creationId xmlns:p14="http://schemas.microsoft.com/office/powerpoint/2010/main" val="2530450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D05039-E819-A648-93B3-2C6417F4DB3D}"/>
              </a:ext>
            </a:extLst>
          </p:cNvPr>
          <p:cNvSpPr>
            <a:spLocks noGrp="1"/>
          </p:cNvSpPr>
          <p:nvPr>
            <p:ph type="title"/>
          </p:nvPr>
        </p:nvSpPr>
        <p:spPr/>
        <p:txBody>
          <a:bodyPr/>
          <a:lstStyle/>
          <a:p>
            <a:r>
              <a:rPr lang="ja-JP" altLang="en-US"/>
              <a:t>课程内容初步安排</a:t>
            </a:r>
            <a:r>
              <a:rPr lang="zh-CN" altLang="en-US" dirty="0"/>
              <a:t>（以实际安排为准）</a:t>
            </a:r>
            <a:endParaRPr lang="en-US" dirty="0"/>
          </a:p>
        </p:txBody>
      </p:sp>
      <p:sp>
        <p:nvSpPr>
          <p:cNvPr id="3" name="Content Placeholder 2">
            <a:extLst>
              <a:ext uri="{FF2B5EF4-FFF2-40B4-BE49-F238E27FC236}">
                <a16:creationId xmlns="" xmlns:a16="http://schemas.microsoft.com/office/drawing/2014/main" id="{B5C47BF0-D3D9-634E-90E5-75B3BAF5BADE}"/>
              </a:ext>
            </a:extLst>
          </p:cNvPr>
          <p:cNvSpPr>
            <a:spLocks noGrp="1"/>
          </p:cNvSpPr>
          <p:nvPr>
            <p:ph idx="1"/>
          </p:nvPr>
        </p:nvSpPr>
        <p:spPr/>
        <p:txBody>
          <a:bodyPr/>
          <a:lstStyle/>
          <a:p>
            <a:endParaRPr lang="en-US"/>
          </a:p>
        </p:txBody>
      </p:sp>
      <p:sp>
        <p:nvSpPr>
          <p:cNvPr id="4" name="Date Placeholder 3">
            <a:extLst>
              <a:ext uri="{FF2B5EF4-FFF2-40B4-BE49-F238E27FC236}">
                <a16:creationId xmlns="" xmlns:a16="http://schemas.microsoft.com/office/drawing/2014/main" id="{1955D0D2-77B4-F44A-B742-0022E40818A8}"/>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1C10F3DF-0B3F-7944-91E0-E885E5A3A4BC}"/>
              </a:ext>
            </a:extLst>
          </p:cNvPr>
          <p:cNvSpPr>
            <a:spLocks noGrp="1"/>
          </p:cNvSpPr>
          <p:nvPr>
            <p:ph type="ftr" sz="quarter" idx="11"/>
          </p:nvPr>
        </p:nvSpPr>
        <p:spPr/>
        <p:txBody>
          <a:bodyPr/>
          <a:lstStyle/>
          <a:p>
            <a:r>
              <a:rPr lang="en-US" altLang="zh-CN" dirty="0">
                <a:latin typeface="Times New Roman" charset="0"/>
                <a:ea typeface="Times New Roman" charset="0"/>
                <a:cs typeface="Times New Roman" charset="0"/>
              </a:rPr>
              <a:t>https://</a:t>
            </a:r>
            <a:r>
              <a:rPr lang="en-US" altLang="zh-CN" dirty="0" err="1">
                <a:latin typeface="Times New Roman" charset="0"/>
                <a:ea typeface="Times New Roman" charset="0"/>
                <a:cs typeface="Times New Roman" charset="0"/>
              </a:rPr>
              <a:t>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D2F97E11-A467-CF4B-B8A8-A9F0F39BFFEC}"/>
              </a:ext>
            </a:extLst>
          </p:cNvPr>
          <p:cNvSpPr>
            <a:spLocks noGrp="1"/>
          </p:cNvSpPr>
          <p:nvPr>
            <p:ph type="sldNum" sz="quarter" idx="12"/>
          </p:nvPr>
        </p:nvSpPr>
        <p:spPr/>
        <p:txBody>
          <a:bodyPr/>
          <a:lstStyle/>
          <a:p>
            <a:fld id="{544A5C6C-F315-4E99-B6A8-F0F90911BB40}" type="slidenum">
              <a:rPr lang="en-US" smtClean="0"/>
              <a:pPr/>
              <a:t>59</a:t>
            </a:fld>
            <a:endParaRPr lang="en-US" dirty="0"/>
          </a:p>
        </p:txBody>
      </p:sp>
      <p:graphicFrame>
        <p:nvGraphicFramePr>
          <p:cNvPr id="7" name="Table 6">
            <a:extLst>
              <a:ext uri="{FF2B5EF4-FFF2-40B4-BE49-F238E27FC236}">
                <a16:creationId xmlns="" xmlns:a16="http://schemas.microsoft.com/office/drawing/2014/main" id="{7669D17A-AC0B-604D-888F-87C0F2C40588}"/>
              </a:ext>
            </a:extLst>
          </p:cNvPr>
          <p:cNvGraphicFramePr>
            <a:graphicFrameLocks noGrp="1"/>
          </p:cNvGraphicFramePr>
          <p:nvPr/>
        </p:nvGraphicFramePr>
        <p:xfrm>
          <a:off x="0" y="1118588"/>
          <a:ext cx="9154510" cy="4953000"/>
        </p:xfrm>
        <a:graphic>
          <a:graphicData uri="http://schemas.openxmlformats.org/drawingml/2006/table">
            <a:tbl>
              <a:tblPr firstRow="1" bandRow="1">
                <a:tableStyleId>{5C22544A-7EE6-4342-B048-85BDC9FD1C3A}</a:tableStyleId>
              </a:tblPr>
              <a:tblGrid>
                <a:gridCol w="664458">
                  <a:extLst>
                    <a:ext uri="{9D8B030D-6E8A-4147-A177-3AD203B41FA5}">
                      <a16:colId xmlns="" xmlns:a16="http://schemas.microsoft.com/office/drawing/2014/main" val="1335921692"/>
                    </a:ext>
                  </a:extLst>
                </a:gridCol>
                <a:gridCol w="965559">
                  <a:extLst>
                    <a:ext uri="{9D8B030D-6E8A-4147-A177-3AD203B41FA5}">
                      <a16:colId xmlns="" xmlns:a16="http://schemas.microsoft.com/office/drawing/2014/main" val="1177357483"/>
                    </a:ext>
                  </a:extLst>
                </a:gridCol>
                <a:gridCol w="5380383">
                  <a:extLst>
                    <a:ext uri="{9D8B030D-6E8A-4147-A177-3AD203B41FA5}">
                      <a16:colId xmlns="" xmlns:a16="http://schemas.microsoft.com/office/drawing/2014/main" val="2335692939"/>
                    </a:ext>
                  </a:extLst>
                </a:gridCol>
                <a:gridCol w="2144110">
                  <a:extLst>
                    <a:ext uri="{9D8B030D-6E8A-4147-A177-3AD203B41FA5}">
                      <a16:colId xmlns="" xmlns:a16="http://schemas.microsoft.com/office/drawing/2014/main" val="598517440"/>
                    </a:ext>
                  </a:extLst>
                </a:gridCol>
              </a:tblGrid>
              <a:tr h="370840">
                <a:tc>
                  <a:txBody>
                    <a:bodyPr/>
                    <a:lstStyle/>
                    <a:p>
                      <a:pPr algn="ctr"/>
                      <a:r>
                        <a:rPr lang="ja-JP" altLang="en-US">
                          <a:latin typeface="SimSun" panose="02010600030101010101" pitchFamily="2" charset="-122"/>
                          <a:ea typeface="SimSun" panose="02010600030101010101" pitchFamily="2" charset="-122"/>
                        </a:rPr>
                        <a:t>课次</a:t>
                      </a:r>
                      <a:endParaRPr lang="en-US" dirty="0">
                        <a:latin typeface="SimSun" panose="02010600030101010101" pitchFamily="2" charset="-122"/>
                        <a:ea typeface="SimSun" panose="02010600030101010101" pitchFamily="2" charset="-122"/>
                      </a:endParaRPr>
                    </a:p>
                  </a:txBody>
                  <a:tcPr/>
                </a:tc>
                <a:tc>
                  <a:txBody>
                    <a:bodyPr/>
                    <a:lstStyle/>
                    <a:p>
                      <a:pPr algn="ctr"/>
                      <a:r>
                        <a:rPr lang="ja-JP" altLang="en-US">
                          <a:latin typeface="SimSun" panose="02010600030101010101" pitchFamily="2" charset="-122"/>
                          <a:ea typeface="SimSun" panose="02010600030101010101" pitchFamily="2" charset="-122"/>
                        </a:rPr>
                        <a:t>日期</a:t>
                      </a:r>
                      <a:endParaRPr lang="en-US" dirty="0">
                        <a:latin typeface="SimSun" panose="02010600030101010101" pitchFamily="2" charset="-122"/>
                        <a:ea typeface="SimSun" panose="02010600030101010101" pitchFamily="2" charset="-122"/>
                      </a:endParaRPr>
                    </a:p>
                  </a:txBody>
                  <a:tcPr/>
                </a:tc>
                <a:tc>
                  <a:txBody>
                    <a:bodyPr/>
                    <a:lstStyle/>
                    <a:p>
                      <a:pPr algn="ctr"/>
                      <a:r>
                        <a:rPr lang="ja-JP" altLang="en-US">
                          <a:latin typeface="SimSun" panose="02010600030101010101" pitchFamily="2" charset="-122"/>
                          <a:ea typeface="SimSun" panose="02010600030101010101" pitchFamily="2" charset="-122"/>
                        </a:rPr>
                        <a:t>内容</a:t>
                      </a:r>
                      <a:endParaRPr lang="en-US" dirty="0">
                        <a:latin typeface="SimSun" panose="02010600030101010101" pitchFamily="2" charset="-122"/>
                        <a:ea typeface="SimSun" panose="02010600030101010101" pitchFamily="2" charset="-122"/>
                      </a:endParaRPr>
                    </a:p>
                  </a:txBody>
                  <a:tcPr/>
                </a:tc>
                <a:tc>
                  <a:txBody>
                    <a:bodyPr/>
                    <a:lstStyle/>
                    <a:p>
                      <a:pPr algn="ctr"/>
                      <a:r>
                        <a:rPr lang="ja-JP" altLang="en-US">
                          <a:latin typeface="SimSun" panose="02010600030101010101" pitchFamily="2" charset="-122"/>
                          <a:ea typeface="SimSun" panose="02010600030101010101" pitchFamily="2" charset="-122"/>
                        </a:rPr>
                        <a:t>作业</a:t>
                      </a:r>
                      <a:endParaRPr lang="en-US" dirty="0">
                        <a:latin typeface="SimSun" panose="02010600030101010101" pitchFamily="2" charset="-122"/>
                        <a:ea typeface="SimSun" panose="02010600030101010101" pitchFamily="2" charset="-122"/>
                      </a:endParaRPr>
                    </a:p>
                  </a:txBody>
                  <a:tcPr/>
                </a:tc>
                <a:extLst>
                  <a:ext uri="{0D108BD9-81ED-4DB2-BD59-A6C34878D82A}">
                    <a16:rowId xmlns="" xmlns:a16="http://schemas.microsoft.com/office/drawing/2014/main" val="1318431856"/>
                  </a:ext>
                </a:extLst>
              </a:tr>
              <a:tr h="370840">
                <a:tc>
                  <a:txBody>
                    <a:bodyPr/>
                    <a:lstStyle/>
                    <a:p>
                      <a:pPr algn="r"/>
                      <a:r>
                        <a:rPr lang="en-US" altLang="zh-CN" dirty="0">
                          <a:latin typeface="SimSun" panose="02010600030101010101" pitchFamily="2" charset="-122"/>
                          <a:ea typeface="SimSun" panose="02010600030101010101" pitchFamily="2" charset="-122"/>
                        </a:rPr>
                        <a:t>1</a:t>
                      </a:r>
                      <a:endParaRPr lang="en-US" dirty="0">
                        <a:latin typeface="SimSun" panose="02010600030101010101" pitchFamily="2" charset="-122"/>
                        <a:ea typeface="SimSun" panose="02010600030101010101" pitchFamily="2" charset="-122"/>
                      </a:endParaRPr>
                    </a:p>
                  </a:txBody>
                  <a:tcPr anchor="ctr"/>
                </a:tc>
                <a:tc>
                  <a:txBody>
                    <a:bodyPr/>
                    <a:lstStyle/>
                    <a:p>
                      <a:pPr algn="r"/>
                      <a:r>
                        <a:rPr lang="en-US" altLang="ja-JP" dirty="0">
                          <a:latin typeface="SimSun" panose="02010600030101010101" pitchFamily="2" charset="-122"/>
                          <a:ea typeface="SimSun" panose="02010600030101010101" pitchFamily="2" charset="-122"/>
                        </a:rPr>
                        <a:t>8</a:t>
                      </a:r>
                      <a:r>
                        <a:rPr lang="ja-JP" altLang="en-US">
                          <a:latin typeface="SimSun" panose="02010600030101010101" pitchFamily="2" charset="-122"/>
                          <a:ea typeface="SimSun" panose="02010600030101010101" pitchFamily="2" charset="-122"/>
                        </a:rPr>
                        <a:t>月</a:t>
                      </a:r>
                      <a:r>
                        <a:rPr lang="en-US" altLang="ja-JP" dirty="0">
                          <a:latin typeface="SimSun" panose="02010600030101010101" pitchFamily="2" charset="-122"/>
                          <a:ea typeface="SimSun" panose="02010600030101010101" pitchFamily="2" charset="-122"/>
                        </a:rPr>
                        <a:t>9</a:t>
                      </a:r>
                      <a:r>
                        <a:rPr lang="ja-JP" altLang="en-US">
                          <a:latin typeface="SimSun" panose="02010600030101010101" pitchFamily="2" charset="-122"/>
                          <a:ea typeface="SimSun" panose="02010600030101010101" pitchFamily="2" charset="-122"/>
                        </a:rPr>
                        <a:t>日</a:t>
                      </a:r>
                    </a:p>
                  </a:txBody>
                  <a:tcPr marL="0" marR="0" marT="0" marB="0" anchor="ctr"/>
                </a:tc>
                <a:tc>
                  <a:txBody>
                    <a:bodyPr/>
                    <a:lstStyle/>
                    <a:p>
                      <a:r>
                        <a:rPr lang="ja-JP" altLang="en-US">
                          <a:latin typeface="SimSun" panose="02010600030101010101" pitchFamily="2" charset="-122"/>
                          <a:ea typeface="SimSun" panose="02010600030101010101" pitchFamily="2" charset="-122"/>
                        </a:rPr>
                        <a:t>课程简介</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科研简介</a:t>
                      </a:r>
                      <a:r>
                        <a:rPr lang="zh-CN" altLang="en-US" dirty="0">
                          <a:latin typeface="SimSun" panose="02010600030101010101" pitchFamily="2" charset="-122"/>
                          <a:ea typeface="SimSun" panose="02010600030101010101" pitchFamily="2" charset="-122"/>
                        </a:rPr>
                        <a:t>，</a:t>
                      </a:r>
                      <a:r>
                        <a:rPr lang="ja-JP" altLang="en-US">
                          <a:latin typeface="SimSun" panose="02010600030101010101" pitchFamily="2" charset="-122"/>
                          <a:ea typeface="SimSun" panose="02010600030101010101" pitchFamily="2" charset="-122"/>
                        </a:rPr>
                        <a:t>生涯规划</a:t>
                      </a:r>
                      <a:r>
                        <a:rPr lang="zh-CN" altLang="en-US" dirty="0">
                          <a:latin typeface="SimSun" panose="02010600030101010101" pitchFamily="2" charset="-122"/>
                          <a:ea typeface="SimSun" panose="02010600030101010101" pitchFamily="2" charset="-122"/>
                        </a:rPr>
                        <a:t>；</a:t>
                      </a:r>
                      <a:endParaRPr lang="en-US" altLang="zh-CN" dirty="0">
                        <a:latin typeface="SimSun" panose="02010600030101010101" pitchFamily="2" charset="-122"/>
                        <a:ea typeface="SimSun" panose="02010600030101010101" pitchFamily="2" charset="-122"/>
                      </a:endParaRPr>
                    </a:p>
                    <a:p>
                      <a:r>
                        <a:rPr lang="ja-JP" altLang="en-US">
                          <a:latin typeface="SimSun" panose="02010600030101010101" pitchFamily="2" charset="-122"/>
                          <a:ea typeface="SimSun" panose="02010600030101010101" pitchFamily="2" charset="-122"/>
                        </a:rPr>
                        <a:t>优秀学长学姐分享经验</a:t>
                      </a:r>
                      <a:r>
                        <a:rPr lang="zh-CN" altLang="en-US" dirty="0">
                          <a:latin typeface="SimSun" panose="02010600030101010101" pitchFamily="2" charset="-122"/>
                          <a:ea typeface="SimSun" panose="02010600030101010101" pitchFamily="2" charset="-122"/>
                        </a:rPr>
                        <a:t>：大四同学、研一同学</a:t>
                      </a:r>
                      <a:endParaRPr lang="en-US" dirty="0">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latin typeface="SimSun" panose="02010600030101010101" pitchFamily="2" charset="-122"/>
                          <a:ea typeface="SimSun" panose="02010600030101010101" pitchFamily="2" charset="-122"/>
                        </a:rPr>
                        <a:t>海明的科研</a:t>
                      </a:r>
                      <a:endParaRPr lang="en-US" dirty="0">
                        <a:latin typeface="SimSun" panose="02010600030101010101" pitchFamily="2" charset="-122"/>
                        <a:ea typeface="SimSun" panose="02010600030101010101" pitchFamily="2" charset="-122"/>
                      </a:endParaRPr>
                    </a:p>
                  </a:txBody>
                  <a:tcPr/>
                </a:tc>
                <a:extLst>
                  <a:ext uri="{0D108BD9-81ED-4DB2-BD59-A6C34878D82A}">
                    <a16:rowId xmlns="" xmlns:a16="http://schemas.microsoft.com/office/drawing/2014/main" val="2437300776"/>
                  </a:ext>
                </a:extLst>
              </a:tr>
              <a:tr h="370840">
                <a:tc>
                  <a:txBody>
                    <a:bodyPr/>
                    <a:lstStyle/>
                    <a:p>
                      <a:pPr algn="r"/>
                      <a:r>
                        <a:rPr lang="en-US" altLang="zh-CN" dirty="0">
                          <a:solidFill>
                            <a:schemeClr val="tx1"/>
                          </a:solidFill>
                          <a:latin typeface="SimSun" panose="02010600030101010101" pitchFamily="2" charset="-122"/>
                          <a:ea typeface="SimSun" panose="02010600030101010101" pitchFamily="2" charset="-122"/>
                        </a:rPr>
                        <a:t>2</a:t>
                      </a:r>
                      <a:endParaRPr lang="en-US" dirty="0">
                        <a:solidFill>
                          <a:schemeClr val="tx1"/>
                        </a:solidFill>
                        <a:latin typeface="SimSun" panose="02010600030101010101" pitchFamily="2" charset="-122"/>
                        <a:ea typeface="SimSun" panose="02010600030101010101" pitchFamily="2" charset="-122"/>
                      </a:endParaRPr>
                    </a:p>
                  </a:txBody>
                  <a:tcPr anchor="ctr"/>
                </a:tc>
                <a:tc>
                  <a:txBody>
                    <a:bodyPr/>
                    <a:lstStyle/>
                    <a:p>
                      <a:pPr marL="0" algn="r" defTabSz="914400" rtl="0" eaLnBrk="1" latinLnBrk="0" hangingPunct="1"/>
                      <a:r>
                        <a:rPr lang="en-US" altLang="ja-JP" sz="1800" kern="1200" dirty="0">
                          <a:solidFill>
                            <a:schemeClr val="tx1"/>
                          </a:solidFill>
                          <a:latin typeface="SimSun" panose="02010600030101010101" pitchFamily="2" charset="-122"/>
                          <a:ea typeface="SimSun" panose="02010600030101010101" pitchFamily="2" charset="-122"/>
                          <a:cs typeface="+mn-cs"/>
                        </a:rPr>
                        <a:t>8</a:t>
                      </a:r>
                      <a:r>
                        <a:rPr lang="ja-JP" altLang="en-US" sz="1800" kern="1200">
                          <a:solidFill>
                            <a:schemeClr val="tx1"/>
                          </a:solidFill>
                          <a:latin typeface="SimSun" panose="02010600030101010101" pitchFamily="2" charset="-122"/>
                          <a:ea typeface="SimSun" panose="02010600030101010101" pitchFamily="2" charset="-122"/>
                          <a:cs typeface="+mn-cs"/>
                        </a:rPr>
                        <a:t>月</a:t>
                      </a:r>
                      <a:r>
                        <a:rPr lang="en-US" altLang="ja-JP" sz="1800" kern="1200" dirty="0">
                          <a:solidFill>
                            <a:schemeClr val="tx1"/>
                          </a:solidFill>
                          <a:latin typeface="SimSun" panose="02010600030101010101" pitchFamily="2" charset="-122"/>
                          <a:ea typeface="SimSun" panose="02010600030101010101" pitchFamily="2" charset="-122"/>
                          <a:cs typeface="+mn-cs"/>
                        </a:rPr>
                        <a:t>11</a:t>
                      </a:r>
                      <a:r>
                        <a:rPr lang="ja-JP" altLang="en-US" sz="1800" kern="1200">
                          <a:solidFill>
                            <a:schemeClr val="tx1"/>
                          </a:solidFill>
                          <a:latin typeface="SimSun" panose="02010600030101010101" pitchFamily="2" charset="-122"/>
                          <a:ea typeface="SimSun" panose="02010600030101010101" pitchFamily="2" charset="-122"/>
                          <a:cs typeface="+mn-cs"/>
                        </a:rPr>
                        <a:t>日</a:t>
                      </a:r>
                      <a:endParaRPr lang="en-US" sz="1800" kern="1200" dirty="0">
                        <a:solidFill>
                          <a:schemeClr val="tx1"/>
                        </a:solidFill>
                        <a:latin typeface="SimSun" panose="02010600030101010101" pitchFamily="2" charset="-122"/>
                        <a:ea typeface="SimSun" panose="02010600030101010101" pitchFamily="2" charset="-122"/>
                        <a:cs typeface="+mn-cs"/>
                      </a:endParaRPr>
                    </a:p>
                  </a:txBody>
                  <a:tcPr marL="0" marR="0" marT="0" marB="0" anchor="ctr"/>
                </a:tc>
                <a:tc>
                  <a:txBody>
                    <a:bodyPr/>
                    <a:lstStyle/>
                    <a:p>
                      <a:r>
                        <a:rPr lang="ja-JP" altLang="en-US">
                          <a:solidFill>
                            <a:schemeClr val="tx1"/>
                          </a:solidFill>
                          <a:latin typeface="SimSun" panose="02010600030101010101" pitchFamily="2" charset="-122"/>
                          <a:ea typeface="SimSun" panose="02010600030101010101" pitchFamily="2" charset="-122"/>
                        </a:rPr>
                        <a:t>论文分类</a:t>
                      </a:r>
                      <a:r>
                        <a:rPr lang="zh-CN" altLang="en-US" dirty="0">
                          <a:solidFill>
                            <a:schemeClr val="tx1"/>
                          </a:solidFill>
                          <a:latin typeface="SimSun" panose="02010600030101010101" pitchFamily="2" charset="-122"/>
                          <a:ea typeface="SimSun" panose="02010600030101010101" pitchFamily="2" charset="-122"/>
                        </a:rPr>
                        <a:t>，</a:t>
                      </a:r>
                      <a:r>
                        <a:rPr lang="ja-JP" altLang="en-US">
                          <a:solidFill>
                            <a:schemeClr val="tx1"/>
                          </a:solidFill>
                          <a:latin typeface="SimSun" panose="02010600030101010101" pitchFamily="2" charset="-122"/>
                          <a:ea typeface="SimSun" panose="02010600030101010101" pitchFamily="2" charset="-122"/>
                        </a:rPr>
                        <a:t>论文评价</a:t>
                      </a:r>
                      <a:r>
                        <a:rPr lang="zh-CN" altLang="en-US" dirty="0">
                          <a:solidFill>
                            <a:schemeClr val="tx1"/>
                          </a:solidFill>
                          <a:latin typeface="SimSun" panose="02010600030101010101" pitchFamily="2" charset="-122"/>
                          <a:ea typeface="SimSun" panose="02010600030101010101" pitchFamily="2" charset="-122"/>
                        </a:rPr>
                        <a:t>，</a:t>
                      </a:r>
                      <a:r>
                        <a:rPr lang="ja-JP" altLang="en-US">
                          <a:solidFill>
                            <a:schemeClr val="tx1"/>
                          </a:solidFill>
                          <a:latin typeface="SimSun" panose="02010600030101010101" pitchFamily="2" charset="-122"/>
                          <a:ea typeface="SimSun" panose="02010600030101010101" pitchFamily="2" charset="-122"/>
                        </a:rPr>
                        <a:t>论文搜索</a:t>
                      </a:r>
                      <a:r>
                        <a:rPr lang="zh-CN" altLang="en-US" dirty="0">
                          <a:solidFill>
                            <a:schemeClr val="tx1"/>
                          </a:solidFill>
                          <a:latin typeface="SimSun" panose="02010600030101010101" pitchFamily="2" charset="-122"/>
                          <a:ea typeface="SimSun" panose="02010600030101010101" pitchFamily="2" charset="-122"/>
                        </a:rPr>
                        <a:t>；</a:t>
                      </a:r>
                      <a:endParaRPr lang="en-US" altLang="zh-CN" dirty="0">
                        <a:solidFill>
                          <a:schemeClr val="tx1"/>
                        </a:solidFill>
                        <a:latin typeface="SimSun" panose="02010600030101010101" pitchFamily="2" charset="-122"/>
                        <a:ea typeface="SimSun" panose="02010600030101010101" pitchFamily="2" charset="-122"/>
                      </a:endParaRPr>
                    </a:p>
                    <a:p>
                      <a:r>
                        <a:rPr lang="ja-JP" altLang="en-US">
                          <a:solidFill>
                            <a:schemeClr val="tx1"/>
                          </a:solidFill>
                          <a:latin typeface="SimSun" panose="02010600030101010101" pitchFamily="2" charset="-122"/>
                          <a:ea typeface="SimSun" panose="02010600030101010101" pitchFamily="2" charset="-122"/>
                        </a:rPr>
                        <a:t>科研报告</a:t>
                      </a:r>
                      <a:r>
                        <a:rPr lang="zh-CN" altLang="en-US" dirty="0">
                          <a:solidFill>
                            <a:schemeClr val="tx1"/>
                          </a:solidFill>
                          <a:latin typeface="SimSun" panose="02010600030101010101" pitchFamily="2" charset="-122"/>
                          <a:ea typeface="SimSun" panose="02010600030101010101" pitchFamily="2" charset="-122"/>
                        </a:rPr>
                        <a:t>（</a:t>
                      </a:r>
                      <a:r>
                        <a:rPr lang="ja-JP" altLang="en-US">
                          <a:solidFill>
                            <a:schemeClr val="tx1"/>
                          </a:solidFill>
                          <a:latin typeface="SimSun" panose="02010600030101010101" pitchFamily="2" charset="-122"/>
                          <a:ea typeface="SimSun" panose="02010600030101010101" pitchFamily="2" charset="-122"/>
                        </a:rPr>
                        <a:t>一</a:t>
                      </a:r>
                      <a:r>
                        <a:rPr lang="zh-CN" altLang="en-US" dirty="0">
                          <a:solidFill>
                            <a:schemeClr val="tx1"/>
                          </a:solidFill>
                          <a:latin typeface="SimSun" panose="02010600030101010101" pitchFamily="2" charset="-122"/>
                          <a:ea typeface="SimSun" panose="02010600030101010101" pitchFamily="2" charset="-122"/>
                        </a:rPr>
                        <a:t>）单冯</a:t>
                      </a:r>
                      <a:endParaRPr lang="en-US" dirty="0">
                        <a:solidFill>
                          <a:schemeClr val="tx1"/>
                        </a:solidFill>
                        <a:latin typeface="SimSun" panose="02010600030101010101" pitchFamily="2" charset="-122"/>
                        <a:ea typeface="SimSun" panose="02010600030101010101" pitchFamily="2" charset="-122"/>
                      </a:endParaRPr>
                    </a:p>
                  </a:txBody>
                  <a:tcPr/>
                </a:tc>
                <a:tc>
                  <a:txBody>
                    <a:bodyPr/>
                    <a:lstStyle/>
                    <a:p>
                      <a:r>
                        <a:rPr lang="ja-JP" altLang="en-US">
                          <a:solidFill>
                            <a:schemeClr val="tx1"/>
                          </a:solidFill>
                          <a:latin typeface="SimSun" panose="02010600030101010101" pitchFamily="2" charset="-122"/>
                          <a:ea typeface="SimSun" panose="02010600030101010101" pitchFamily="2" charset="-122"/>
                        </a:rPr>
                        <a:t>搜索论文</a:t>
                      </a:r>
                      <a:endParaRPr lang="en-US" dirty="0">
                        <a:solidFill>
                          <a:schemeClr val="tx1"/>
                        </a:solidFill>
                        <a:latin typeface="SimSun" panose="02010600030101010101" pitchFamily="2" charset="-122"/>
                        <a:ea typeface="SimSun" panose="02010600030101010101" pitchFamily="2" charset="-122"/>
                      </a:endParaRPr>
                    </a:p>
                  </a:txBody>
                  <a:tcPr/>
                </a:tc>
                <a:extLst>
                  <a:ext uri="{0D108BD9-81ED-4DB2-BD59-A6C34878D82A}">
                    <a16:rowId xmlns="" xmlns:a16="http://schemas.microsoft.com/office/drawing/2014/main" val="1544466033"/>
                  </a:ext>
                </a:extLst>
              </a:tr>
              <a:tr h="370840">
                <a:tc>
                  <a:txBody>
                    <a:bodyPr/>
                    <a:lstStyle/>
                    <a:p>
                      <a:pPr algn="r"/>
                      <a:r>
                        <a:rPr lang="en-US" altLang="zh-CN" dirty="0">
                          <a:solidFill>
                            <a:schemeClr val="bg1">
                              <a:lumMod val="50000"/>
                            </a:schemeClr>
                          </a:solidFill>
                          <a:latin typeface="SimSun" panose="02010600030101010101" pitchFamily="2" charset="-122"/>
                          <a:ea typeface="SimSun" panose="02010600030101010101" pitchFamily="2" charset="-122"/>
                        </a:rPr>
                        <a:t>3</a:t>
                      </a:r>
                      <a:endParaRPr lang="en-US" dirty="0">
                        <a:solidFill>
                          <a:schemeClr val="bg1">
                            <a:lumMod val="50000"/>
                          </a:schemeClr>
                        </a:solidFill>
                        <a:latin typeface="SimSun" panose="02010600030101010101" pitchFamily="2" charset="-122"/>
                        <a:ea typeface="SimSun" panose="02010600030101010101" pitchFamily="2" charset="-122"/>
                      </a:endParaRPr>
                    </a:p>
                  </a:txBody>
                  <a:tcPr anchor="ctr"/>
                </a:tc>
                <a:tc>
                  <a:txBody>
                    <a:bodyPr/>
                    <a:lstStyle/>
                    <a:p>
                      <a:pPr marL="0" algn="r" defTabSz="914400" rtl="0" eaLnBrk="1" latinLnBrk="0" hangingPunct="1"/>
                      <a:r>
                        <a:rPr lang="en-US" altLang="ja-JP" sz="1800" kern="1200" dirty="0">
                          <a:solidFill>
                            <a:schemeClr val="bg1">
                              <a:lumMod val="50000"/>
                            </a:schemeClr>
                          </a:solidFill>
                          <a:latin typeface="SimSun" panose="02010600030101010101" pitchFamily="2" charset="-122"/>
                          <a:ea typeface="SimSun" panose="02010600030101010101" pitchFamily="2" charset="-122"/>
                          <a:cs typeface="+mn-cs"/>
                        </a:rPr>
                        <a:t>8</a:t>
                      </a:r>
                      <a:r>
                        <a:rPr lang="ja-JP" altLang="en-US" sz="1800" kern="1200">
                          <a:solidFill>
                            <a:schemeClr val="bg1">
                              <a:lumMod val="50000"/>
                            </a:schemeClr>
                          </a:solidFill>
                          <a:latin typeface="SimSun" panose="02010600030101010101" pitchFamily="2" charset="-122"/>
                          <a:ea typeface="SimSun" panose="02010600030101010101" pitchFamily="2" charset="-122"/>
                          <a:cs typeface="+mn-cs"/>
                        </a:rPr>
                        <a:t>月</a:t>
                      </a:r>
                      <a:r>
                        <a:rPr lang="en-US" altLang="ja-JP" sz="1800" kern="1200" dirty="0">
                          <a:solidFill>
                            <a:schemeClr val="bg1">
                              <a:lumMod val="50000"/>
                            </a:schemeClr>
                          </a:solidFill>
                          <a:latin typeface="SimSun" panose="02010600030101010101" pitchFamily="2" charset="-122"/>
                          <a:ea typeface="SimSun" panose="02010600030101010101" pitchFamily="2" charset="-122"/>
                          <a:cs typeface="+mn-cs"/>
                        </a:rPr>
                        <a:t>16</a:t>
                      </a:r>
                      <a:r>
                        <a:rPr lang="ja-JP" altLang="en-US" sz="1800" kern="1200">
                          <a:solidFill>
                            <a:schemeClr val="bg1">
                              <a:lumMod val="50000"/>
                            </a:schemeClr>
                          </a:solidFill>
                          <a:latin typeface="SimSun" panose="02010600030101010101" pitchFamily="2" charset="-122"/>
                          <a:ea typeface="SimSun" panose="02010600030101010101" pitchFamily="2" charset="-122"/>
                          <a:cs typeface="+mn-cs"/>
                        </a:rPr>
                        <a:t>日</a:t>
                      </a:r>
                      <a:endParaRPr lang="en-US" sz="1800" kern="1200" dirty="0">
                        <a:solidFill>
                          <a:schemeClr val="bg1">
                            <a:lumMod val="50000"/>
                          </a:schemeClr>
                        </a:solidFill>
                        <a:latin typeface="SimSun" panose="02010600030101010101" pitchFamily="2" charset="-122"/>
                        <a:ea typeface="SimSun" panose="02010600030101010101" pitchFamily="2" charset="-122"/>
                        <a:cs typeface="+mn-cs"/>
                      </a:endParaRP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论文搜索示范</a:t>
                      </a:r>
                      <a:r>
                        <a:rPr lang="en-US" altLang="zh-CN" dirty="0">
                          <a:solidFill>
                            <a:schemeClr val="bg1">
                              <a:lumMod val="50000"/>
                            </a:schemeClr>
                          </a:solidFill>
                          <a:latin typeface="SimSun" panose="02010600030101010101" pitchFamily="2" charset="-122"/>
                          <a:ea typeface="SimSun" panose="02010600030101010101" pitchFamily="2" charset="-122"/>
                        </a:rPr>
                        <a:t>(</a:t>
                      </a:r>
                      <a:r>
                        <a:rPr lang="ja-JP" altLang="en-US">
                          <a:solidFill>
                            <a:schemeClr val="bg1">
                              <a:lumMod val="50000"/>
                            </a:schemeClr>
                          </a:solidFill>
                          <a:latin typeface="SimSun" panose="02010600030101010101" pitchFamily="2" charset="-122"/>
                          <a:ea typeface="SimSun" panose="02010600030101010101" pitchFamily="2" charset="-122"/>
                        </a:rPr>
                        <a:t>作业</a:t>
                      </a:r>
                      <a:r>
                        <a:rPr lang="en-US" altLang="zh-CN" dirty="0">
                          <a:solidFill>
                            <a:schemeClr val="bg1">
                              <a:lumMod val="50000"/>
                            </a:schemeClr>
                          </a:solidFill>
                          <a:latin typeface="SimSun" panose="02010600030101010101" pitchFamily="2" charset="-122"/>
                          <a:ea typeface="SimSun" panose="02010600030101010101" pitchFamily="2" charset="-122"/>
                        </a:rPr>
                        <a:t>)</a:t>
                      </a:r>
                      <a:r>
                        <a:rPr lang="zh-CN" altLang="en-US" dirty="0">
                          <a:solidFill>
                            <a:schemeClr val="bg1">
                              <a:lumMod val="50000"/>
                            </a:schemeClr>
                          </a:solidFill>
                          <a:latin typeface="SimSun" panose="02010600030101010101" pitchFamily="2" charset="-122"/>
                          <a:ea typeface="SimSun" panose="02010600030101010101" pitchFamily="2" charset="-122"/>
                        </a:rPr>
                        <a:t>，</a:t>
                      </a:r>
                      <a:r>
                        <a:rPr lang="ja-JP" altLang="en-US">
                          <a:solidFill>
                            <a:schemeClr val="bg1">
                              <a:lumMod val="50000"/>
                            </a:schemeClr>
                          </a:solidFill>
                          <a:latin typeface="SimSun" panose="02010600030101010101" pitchFamily="2" charset="-122"/>
                          <a:ea typeface="SimSun" panose="02010600030101010101" pitchFamily="2" charset="-122"/>
                        </a:rPr>
                        <a:t>如何阅读论文</a:t>
                      </a:r>
                      <a:r>
                        <a:rPr lang="zh-CN" altLang="en-US" dirty="0">
                          <a:solidFill>
                            <a:schemeClr val="bg1">
                              <a:lumMod val="50000"/>
                            </a:schemeClr>
                          </a:solidFill>
                          <a:latin typeface="SimSun" panose="02010600030101010101" pitchFamily="2" charset="-122"/>
                          <a:ea typeface="SimSun" panose="02010600030101010101" pitchFamily="2" charset="-122"/>
                        </a:rPr>
                        <a:t>；</a:t>
                      </a:r>
                      <a:endParaRPr lang="en-US" altLang="zh-CN" dirty="0">
                        <a:solidFill>
                          <a:schemeClr val="bg1">
                            <a:lumMod val="50000"/>
                          </a:schemeClr>
                        </a:solidFill>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科研报告</a:t>
                      </a:r>
                      <a:r>
                        <a:rPr lang="zh-CN" altLang="en-US" dirty="0">
                          <a:solidFill>
                            <a:schemeClr val="bg1">
                              <a:lumMod val="50000"/>
                            </a:schemeClr>
                          </a:solidFill>
                          <a:latin typeface="SimSun" panose="02010600030101010101" pitchFamily="2" charset="-122"/>
                          <a:ea typeface="SimSun" panose="02010600030101010101" pitchFamily="2" charset="-122"/>
                        </a:rPr>
                        <a:t>（</a:t>
                      </a:r>
                      <a:r>
                        <a:rPr lang="ja-JP" altLang="en-US">
                          <a:solidFill>
                            <a:schemeClr val="bg1">
                              <a:lumMod val="50000"/>
                            </a:schemeClr>
                          </a:solidFill>
                          <a:latin typeface="SimSun" panose="02010600030101010101" pitchFamily="2" charset="-122"/>
                          <a:ea typeface="SimSun" panose="02010600030101010101" pitchFamily="2" charset="-122"/>
                        </a:rPr>
                        <a:t>二</a:t>
                      </a:r>
                      <a:r>
                        <a:rPr lang="zh-CN" altLang="en-US" dirty="0">
                          <a:solidFill>
                            <a:schemeClr val="bg1">
                              <a:lumMod val="50000"/>
                            </a:schemeClr>
                          </a:solidFill>
                          <a:latin typeface="SimSun" panose="02010600030101010101" pitchFamily="2" charset="-122"/>
                          <a:ea typeface="SimSun" panose="02010600030101010101" pitchFamily="2" charset="-122"/>
                        </a:rPr>
                        <a:t>）王帅</a:t>
                      </a:r>
                      <a:endParaRPr lang="en-US" dirty="0">
                        <a:solidFill>
                          <a:schemeClr val="bg1">
                            <a:lumMod val="50000"/>
                          </a:schemeClr>
                        </a:solidFill>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lumMod val="50000"/>
                            </a:schemeClr>
                          </a:solidFill>
                          <a:latin typeface="SimSun" panose="02010600030101010101" pitchFamily="2" charset="-122"/>
                          <a:ea typeface="SimSun" panose="02010600030101010101" pitchFamily="2" charset="-122"/>
                        </a:rPr>
                        <a:t>阅读论文</a:t>
                      </a:r>
                      <a:endParaRPr lang="en-US" altLang="ja-JP" dirty="0">
                        <a:solidFill>
                          <a:schemeClr val="bg1">
                            <a:lumMod val="50000"/>
                          </a:schemeClr>
                        </a:solidFill>
                        <a:latin typeface="SimSun" panose="02010600030101010101" pitchFamily="2" charset="-122"/>
                        <a:ea typeface="SimSun" panose="02010600030101010101" pitchFamily="2" charset="-122"/>
                      </a:endParaRPr>
                    </a:p>
                  </a:txBody>
                  <a:tcPr/>
                </a:tc>
                <a:extLst>
                  <a:ext uri="{0D108BD9-81ED-4DB2-BD59-A6C34878D82A}">
                    <a16:rowId xmlns="" xmlns:a16="http://schemas.microsoft.com/office/drawing/2014/main" val="2205669879"/>
                  </a:ext>
                </a:extLst>
              </a:tr>
              <a:tr h="370840">
                <a:tc>
                  <a:txBody>
                    <a:bodyPr/>
                    <a:lstStyle/>
                    <a:p>
                      <a:pPr algn="r"/>
                      <a:r>
                        <a:rPr lang="en-US" altLang="zh-CN" dirty="0">
                          <a:solidFill>
                            <a:schemeClr val="bg1">
                              <a:lumMod val="50000"/>
                            </a:schemeClr>
                          </a:solidFill>
                          <a:latin typeface="SimSun" panose="02010600030101010101" pitchFamily="2" charset="-122"/>
                          <a:ea typeface="SimSun" panose="02010600030101010101" pitchFamily="2" charset="-122"/>
                        </a:rPr>
                        <a:t>4</a:t>
                      </a:r>
                      <a:endParaRPr lang="en-US" dirty="0">
                        <a:solidFill>
                          <a:schemeClr val="bg1">
                            <a:lumMod val="50000"/>
                          </a:schemeClr>
                        </a:solidFill>
                        <a:latin typeface="SimSun" panose="02010600030101010101" pitchFamily="2" charset="-122"/>
                        <a:ea typeface="SimSun" panose="02010600030101010101" pitchFamily="2" charset="-122"/>
                      </a:endParaRPr>
                    </a:p>
                  </a:txBody>
                  <a:tcPr anchor="ctr"/>
                </a:tc>
                <a:tc>
                  <a:txBody>
                    <a:bodyPr/>
                    <a:lstStyle/>
                    <a:p>
                      <a:pPr marL="0" algn="r" defTabSz="914400" rtl="0" eaLnBrk="1" latinLnBrk="0" hangingPunct="1"/>
                      <a:r>
                        <a:rPr lang="en-US" altLang="ja-JP" sz="1800" kern="1200" dirty="0">
                          <a:solidFill>
                            <a:schemeClr val="bg1">
                              <a:lumMod val="50000"/>
                            </a:schemeClr>
                          </a:solidFill>
                          <a:latin typeface="SimSun" panose="02010600030101010101" pitchFamily="2" charset="-122"/>
                          <a:ea typeface="SimSun" panose="02010600030101010101" pitchFamily="2" charset="-122"/>
                          <a:cs typeface="+mn-cs"/>
                        </a:rPr>
                        <a:t>8</a:t>
                      </a:r>
                      <a:r>
                        <a:rPr lang="ja-JP" altLang="en-US" sz="1800" kern="1200">
                          <a:solidFill>
                            <a:schemeClr val="bg1">
                              <a:lumMod val="50000"/>
                            </a:schemeClr>
                          </a:solidFill>
                          <a:latin typeface="SimSun" panose="02010600030101010101" pitchFamily="2" charset="-122"/>
                          <a:ea typeface="SimSun" panose="02010600030101010101" pitchFamily="2" charset="-122"/>
                          <a:cs typeface="+mn-cs"/>
                        </a:rPr>
                        <a:t>月</a:t>
                      </a:r>
                      <a:r>
                        <a:rPr lang="en-US" altLang="ja-JP" sz="1800" kern="1200" dirty="0">
                          <a:solidFill>
                            <a:schemeClr val="bg1">
                              <a:lumMod val="50000"/>
                            </a:schemeClr>
                          </a:solidFill>
                          <a:latin typeface="SimSun" panose="02010600030101010101" pitchFamily="2" charset="-122"/>
                          <a:ea typeface="SimSun" panose="02010600030101010101" pitchFamily="2" charset="-122"/>
                          <a:cs typeface="+mn-cs"/>
                        </a:rPr>
                        <a:t>18</a:t>
                      </a:r>
                      <a:r>
                        <a:rPr lang="ja-JP" altLang="en-US" sz="1800" kern="1200">
                          <a:solidFill>
                            <a:schemeClr val="bg1">
                              <a:lumMod val="50000"/>
                            </a:schemeClr>
                          </a:solidFill>
                          <a:latin typeface="SimSun" panose="02010600030101010101" pitchFamily="2" charset="-122"/>
                          <a:ea typeface="SimSun" panose="02010600030101010101" pitchFamily="2" charset="-122"/>
                          <a:cs typeface="+mn-cs"/>
                        </a:rPr>
                        <a:t>日</a:t>
                      </a:r>
                      <a:endParaRPr lang="en-US" sz="1800" kern="1200" dirty="0">
                        <a:solidFill>
                          <a:schemeClr val="bg1">
                            <a:lumMod val="50000"/>
                          </a:schemeClr>
                        </a:solidFill>
                        <a:latin typeface="SimSun" panose="02010600030101010101" pitchFamily="2" charset="-122"/>
                        <a:ea typeface="SimSun" panose="02010600030101010101" pitchFamily="2" charset="-122"/>
                        <a:cs typeface="+mn-cs"/>
                      </a:endParaRP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综述一个小领域</a:t>
                      </a:r>
                      <a:r>
                        <a:rPr lang="zh-CN" altLang="en-US" dirty="0">
                          <a:solidFill>
                            <a:schemeClr val="bg1">
                              <a:lumMod val="50000"/>
                            </a:schemeClr>
                          </a:solidFill>
                          <a:latin typeface="SimSun" panose="02010600030101010101" pitchFamily="2" charset="-122"/>
                          <a:ea typeface="SimSun" panose="02010600030101010101" pitchFamily="2" charset="-122"/>
                        </a:rPr>
                        <a:t>，</a:t>
                      </a:r>
                      <a:r>
                        <a:rPr lang="ja-JP" altLang="en-US">
                          <a:solidFill>
                            <a:schemeClr val="bg1">
                              <a:lumMod val="50000"/>
                            </a:schemeClr>
                          </a:solidFill>
                          <a:latin typeface="SimSun" panose="02010600030101010101" pitchFamily="2" charset="-122"/>
                          <a:ea typeface="SimSun" panose="02010600030101010101" pitchFamily="2" charset="-122"/>
                        </a:rPr>
                        <a:t>使用</a:t>
                      </a:r>
                      <a:r>
                        <a:rPr lang="en-US" altLang="ja-JP" dirty="0">
                          <a:solidFill>
                            <a:schemeClr val="bg1">
                              <a:lumMod val="50000"/>
                            </a:schemeClr>
                          </a:solidFill>
                          <a:latin typeface="SimSun" panose="02010600030101010101" pitchFamily="2" charset="-122"/>
                          <a:ea typeface="SimSun" panose="02010600030101010101" pitchFamily="2" charset="-122"/>
                        </a:rPr>
                        <a:t>Latex</a:t>
                      </a:r>
                      <a:r>
                        <a:rPr lang="zh-CN" altLang="en-US" dirty="0">
                          <a:solidFill>
                            <a:schemeClr val="bg1">
                              <a:lumMod val="50000"/>
                            </a:schemeClr>
                          </a:solidFill>
                          <a:latin typeface="SimSun" panose="02010600030101010101" pitchFamily="2" charset="-122"/>
                          <a:ea typeface="SimSun" panose="02010600030101010101" pitchFamily="2" charset="-122"/>
                        </a:rPr>
                        <a:t>；</a:t>
                      </a:r>
                      <a:endParaRPr lang="en-US" altLang="zh-CN" dirty="0">
                        <a:solidFill>
                          <a:schemeClr val="bg1">
                            <a:lumMod val="50000"/>
                          </a:schemeClr>
                        </a:solidFill>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科研报告</a:t>
                      </a:r>
                      <a:r>
                        <a:rPr lang="zh-CN" altLang="en-US" dirty="0">
                          <a:solidFill>
                            <a:schemeClr val="bg1">
                              <a:lumMod val="50000"/>
                            </a:schemeClr>
                          </a:solidFill>
                          <a:latin typeface="SimSun" panose="02010600030101010101" pitchFamily="2" charset="-122"/>
                          <a:ea typeface="SimSun" panose="02010600030101010101" pitchFamily="2" charset="-122"/>
                        </a:rPr>
                        <a:t>（</a:t>
                      </a:r>
                      <a:r>
                        <a:rPr lang="ja-JP" altLang="en-US">
                          <a:solidFill>
                            <a:schemeClr val="bg1">
                              <a:lumMod val="50000"/>
                            </a:schemeClr>
                          </a:solidFill>
                          <a:latin typeface="SimSun" panose="02010600030101010101" pitchFamily="2" charset="-122"/>
                          <a:ea typeface="SimSun" panose="02010600030101010101" pitchFamily="2" charset="-122"/>
                        </a:rPr>
                        <a:t>三</a:t>
                      </a:r>
                      <a:r>
                        <a:rPr lang="zh-CN" altLang="en-US" dirty="0">
                          <a:solidFill>
                            <a:schemeClr val="bg1">
                              <a:lumMod val="50000"/>
                            </a:schemeClr>
                          </a:solidFill>
                          <a:latin typeface="SimSun" panose="02010600030101010101" pitchFamily="2" charset="-122"/>
                          <a:ea typeface="SimSun" panose="02010600030101010101" pitchFamily="2" charset="-122"/>
                        </a:rPr>
                        <a:t>）海外高校教师</a:t>
                      </a:r>
                      <a:endParaRPr lang="en-US" dirty="0">
                        <a:solidFill>
                          <a:schemeClr val="bg1">
                            <a:lumMod val="50000"/>
                          </a:schemeClr>
                        </a:solidFill>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用</a:t>
                      </a:r>
                      <a:r>
                        <a:rPr lang="en-US" altLang="ja-JP" dirty="0">
                          <a:solidFill>
                            <a:schemeClr val="bg1">
                              <a:lumMod val="50000"/>
                            </a:schemeClr>
                          </a:solidFill>
                          <a:latin typeface="SimSun" panose="02010600030101010101" pitchFamily="2" charset="-122"/>
                          <a:ea typeface="SimSun" panose="02010600030101010101" pitchFamily="2" charset="-122"/>
                        </a:rPr>
                        <a:t>Latex</a:t>
                      </a:r>
                      <a:r>
                        <a:rPr lang="ja-JP" altLang="en-US">
                          <a:solidFill>
                            <a:schemeClr val="bg1">
                              <a:lumMod val="50000"/>
                            </a:schemeClr>
                          </a:solidFill>
                          <a:latin typeface="SimSun" panose="02010600030101010101" pitchFamily="2" charset="-122"/>
                          <a:ea typeface="SimSun" panose="02010600030101010101" pitchFamily="2" charset="-122"/>
                        </a:rPr>
                        <a:t>综述自选方向</a:t>
                      </a:r>
                    </a:p>
                  </a:txBody>
                  <a:tcPr/>
                </a:tc>
                <a:extLst>
                  <a:ext uri="{0D108BD9-81ED-4DB2-BD59-A6C34878D82A}">
                    <a16:rowId xmlns="" xmlns:a16="http://schemas.microsoft.com/office/drawing/2014/main" val="741237145"/>
                  </a:ext>
                </a:extLst>
              </a:tr>
              <a:tr h="370840">
                <a:tc>
                  <a:txBody>
                    <a:bodyPr/>
                    <a:lstStyle/>
                    <a:p>
                      <a:pPr algn="r"/>
                      <a:r>
                        <a:rPr lang="en-US" altLang="zh-CN" dirty="0">
                          <a:solidFill>
                            <a:schemeClr val="bg1">
                              <a:lumMod val="50000"/>
                            </a:schemeClr>
                          </a:solidFill>
                          <a:latin typeface="SimSun" panose="02010600030101010101" pitchFamily="2" charset="-122"/>
                          <a:ea typeface="SimSun" panose="02010600030101010101" pitchFamily="2" charset="-122"/>
                        </a:rPr>
                        <a:t>5</a:t>
                      </a:r>
                      <a:endParaRPr lang="en-US" dirty="0">
                        <a:solidFill>
                          <a:schemeClr val="bg1">
                            <a:lumMod val="50000"/>
                          </a:schemeClr>
                        </a:solidFill>
                        <a:latin typeface="SimSun" panose="02010600030101010101" pitchFamily="2" charset="-122"/>
                        <a:ea typeface="SimSun" panose="02010600030101010101" pitchFamily="2" charset="-122"/>
                      </a:endParaRPr>
                    </a:p>
                  </a:txBody>
                  <a:tcPr anchor="ctr"/>
                </a:tc>
                <a:tc>
                  <a:txBody>
                    <a:bodyPr/>
                    <a:lstStyle/>
                    <a:p>
                      <a:pPr algn="r"/>
                      <a:r>
                        <a:rPr lang="en-US" altLang="ja-JP" dirty="0">
                          <a:solidFill>
                            <a:schemeClr val="bg1">
                              <a:lumMod val="50000"/>
                            </a:schemeClr>
                          </a:solidFill>
                          <a:latin typeface="SimSun" panose="02010600030101010101" pitchFamily="2" charset="-122"/>
                          <a:ea typeface="SimSun" panose="02010600030101010101" pitchFamily="2" charset="-122"/>
                        </a:rPr>
                        <a:t>8</a:t>
                      </a:r>
                      <a:r>
                        <a:rPr lang="ja-JP" altLang="en-US">
                          <a:solidFill>
                            <a:schemeClr val="bg1">
                              <a:lumMod val="50000"/>
                            </a:schemeClr>
                          </a:solidFill>
                          <a:latin typeface="SimSun" panose="02010600030101010101" pitchFamily="2" charset="-122"/>
                          <a:ea typeface="SimSun" panose="02010600030101010101" pitchFamily="2" charset="-122"/>
                        </a:rPr>
                        <a:t>月</a:t>
                      </a:r>
                      <a:r>
                        <a:rPr lang="en-US" altLang="zh-CN" dirty="0">
                          <a:solidFill>
                            <a:schemeClr val="bg1">
                              <a:lumMod val="50000"/>
                            </a:schemeClr>
                          </a:solidFill>
                          <a:latin typeface="SimSun" panose="02010600030101010101" pitchFamily="2" charset="-122"/>
                          <a:ea typeface="SimSun" panose="02010600030101010101" pitchFamily="2" charset="-122"/>
                        </a:rPr>
                        <a:t>23</a:t>
                      </a:r>
                      <a:r>
                        <a:rPr lang="ja-JP" altLang="en-US">
                          <a:solidFill>
                            <a:schemeClr val="bg1">
                              <a:lumMod val="50000"/>
                            </a:schemeClr>
                          </a:solidFill>
                          <a:latin typeface="SimSun" panose="02010600030101010101" pitchFamily="2" charset="-122"/>
                          <a:ea typeface="SimSun" panose="02010600030101010101" pitchFamily="2" charset="-122"/>
                        </a:rPr>
                        <a:t>日</a:t>
                      </a: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如何做</a:t>
                      </a:r>
                      <a:r>
                        <a:rPr lang="en-US" altLang="ja-JP" dirty="0">
                          <a:solidFill>
                            <a:schemeClr val="bg1">
                              <a:lumMod val="50000"/>
                            </a:schemeClr>
                          </a:solidFill>
                          <a:latin typeface="SimSun" panose="02010600030101010101" pitchFamily="2" charset="-122"/>
                          <a:ea typeface="SimSun" panose="02010600030101010101" pitchFamily="2" charset="-122"/>
                        </a:rPr>
                        <a:t>PPT</a:t>
                      </a:r>
                      <a:r>
                        <a:rPr lang="ja-JP" altLang="en-US">
                          <a:solidFill>
                            <a:schemeClr val="bg1">
                              <a:lumMod val="50000"/>
                            </a:schemeClr>
                          </a:solidFill>
                          <a:latin typeface="SimSun" panose="02010600030101010101" pitchFamily="2" charset="-122"/>
                          <a:ea typeface="SimSun" panose="02010600030101010101" pitchFamily="2" charset="-122"/>
                        </a:rPr>
                        <a:t>报告（项目、论文）</a:t>
                      </a:r>
                      <a:r>
                        <a:rPr lang="zh-CN" altLang="en-US" dirty="0">
                          <a:solidFill>
                            <a:schemeClr val="bg1">
                              <a:lumMod val="50000"/>
                            </a:schemeClr>
                          </a:solidFill>
                          <a:latin typeface="SimSun" panose="02010600030101010101" pitchFamily="2" charset="-122"/>
                          <a:ea typeface="SimSun" panose="02010600030101010101" pitchFamily="2" charset="-122"/>
                        </a:rPr>
                        <a:t>，</a:t>
                      </a:r>
                      <a:r>
                        <a:rPr lang="ja-JP" altLang="en-US">
                          <a:solidFill>
                            <a:schemeClr val="bg1">
                              <a:lumMod val="50000"/>
                            </a:schemeClr>
                          </a:solidFill>
                          <a:latin typeface="SimSun" panose="02010600030101010101" pitchFamily="2" charset="-122"/>
                          <a:ea typeface="SimSun" panose="02010600030101010101" pitchFamily="2" charset="-122"/>
                        </a:rPr>
                        <a:t>如何使用</a:t>
                      </a:r>
                      <a:r>
                        <a:rPr lang="en-US" altLang="zh-CN" dirty="0">
                          <a:solidFill>
                            <a:schemeClr val="bg1">
                              <a:lumMod val="50000"/>
                            </a:schemeClr>
                          </a:solidFill>
                          <a:latin typeface="SimSun" panose="02010600030101010101" pitchFamily="2" charset="-122"/>
                          <a:ea typeface="SimSun" panose="02010600030101010101" pitchFamily="2" charset="-122"/>
                        </a:rPr>
                        <a:t>GIT</a:t>
                      </a:r>
                      <a:r>
                        <a:rPr lang="zh-CN" altLang="en-US" dirty="0">
                          <a:solidFill>
                            <a:schemeClr val="bg1">
                              <a:lumMod val="50000"/>
                            </a:schemeClr>
                          </a:solidFill>
                          <a:latin typeface="SimSun" panose="02010600030101010101" pitchFamily="2" charset="-122"/>
                          <a:ea typeface="SimSun" panose="02010600030101010101" pitchFamily="2" charset="-122"/>
                        </a:rPr>
                        <a:t>；</a:t>
                      </a:r>
                      <a:endParaRPr lang="en-US" altLang="zh-CN" dirty="0">
                        <a:solidFill>
                          <a:schemeClr val="bg1">
                            <a:lumMod val="50000"/>
                          </a:schemeClr>
                        </a:solidFill>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科研报告</a:t>
                      </a:r>
                      <a:r>
                        <a:rPr lang="zh-CN" altLang="en-US" dirty="0">
                          <a:solidFill>
                            <a:schemeClr val="bg1">
                              <a:lumMod val="50000"/>
                            </a:schemeClr>
                          </a:solidFill>
                          <a:latin typeface="SimSun" panose="02010600030101010101" pitchFamily="2" charset="-122"/>
                          <a:ea typeface="SimSun" panose="02010600030101010101" pitchFamily="2" charset="-122"/>
                        </a:rPr>
                        <a:t>（</a:t>
                      </a:r>
                      <a:r>
                        <a:rPr lang="ja-JP" altLang="en-US">
                          <a:solidFill>
                            <a:schemeClr val="bg1">
                              <a:lumMod val="50000"/>
                            </a:schemeClr>
                          </a:solidFill>
                          <a:latin typeface="SimSun" panose="02010600030101010101" pitchFamily="2" charset="-122"/>
                          <a:ea typeface="SimSun" panose="02010600030101010101" pitchFamily="2" charset="-122"/>
                        </a:rPr>
                        <a:t>四</a:t>
                      </a:r>
                      <a:r>
                        <a:rPr lang="zh-CN" altLang="en-US" dirty="0">
                          <a:solidFill>
                            <a:schemeClr val="bg1">
                              <a:lumMod val="50000"/>
                            </a:schemeClr>
                          </a:solidFill>
                          <a:latin typeface="SimSun" panose="02010600030101010101" pitchFamily="2" charset="-122"/>
                          <a:ea typeface="SimSun" panose="02010600030101010101" pitchFamily="2" charset="-122"/>
                        </a:rPr>
                        <a:t>）吴文甲</a:t>
                      </a:r>
                      <a:endParaRPr lang="en-US" dirty="0">
                        <a:solidFill>
                          <a:schemeClr val="bg1">
                            <a:lumMod val="50000"/>
                          </a:schemeClr>
                        </a:solidFill>
                        <a:latin typeface="SimSun" panose="02010600030101010101" pitchFamily="2" charset="-122"/>
                        <a:ea typeface="SimSun"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研究兴趣</a:t>
                      </a:r>
                      <a:r>
                        <a:rPr lang="en-US" altLang="zh-CN" dirty="0">
                          <a:solidFill>
                            <a:schemeClr val="bg1">
                              <a:lumMod val="50000"/>
                            </a:schemeClr>
                          </a:solidFill>
                          <a:latin typeface="SimSun" panose="02010600030101010101" pitchFamily="2" charset="-122"/>
                          <a:ea typeface="SimSun" panose="02010600030101010101" pitchFamily="2" charset="-122"/>
                        </a:rPr>
                        <a:t>PPT</a:t>
                      </a:r>
                      <a:r>
                        <a:rPr lang="en-US" altLang="ja-JP" dirty="0">
                          <a:solidFill>
                            <a:schemeClr val="bg1">
                              <a:lumMod val="50000"/>
                            </a:schemeClr>
                          </a:solidFill>
                          <a:latin typeface="SimSun" panose="02010600030101010101" pitchFamily="2" charset="-122"/>
                          <a:ea typeface="SimSun" panose="02010600030101010101" pitchFamily="2" charset="-122"/>
                        </a:rPr>
                        <a:t/>
                      </a:r>
                      <a:br>
                        <a:rPr lang="en-US" altLang="ja-JP" dirty="0">
                          <a:solidFill>
                            <a:schemeClr val="bg1">
                              <a:lumMod val="50000"/>
                            </a:schemeClr>
                          </a:solidFill>
                          <a:latin typeface="SimSun" panose="02010600030101010101" pitchFamily="2" charset="-122"/>
                          <a:ea typeface="SimSun" panose="02010600030101010101" pitchFamily="2" charset="-122"/>
                        </a:rPr>
                      </a:br>
                      <a:r>
                        <a:rPr lang="ja-JP" altLang="en-US">
                          <a:solidFill>
                            <a:schemeClr val="bg1">
                              <a:lumMod val="50000"/>
                            </a:schemeClr>
                          </a:solidFill>
                          <a:latin typeface="SimSun" panose="02010600030101010101" pitchFamily="2" charset="-122"/>
                          <a:ea typeface="SimSun" panose="02010600030101010101" pitchFamily="2" charset="-122"/>
                        </a:rPr>
                        <a:t>课程报告和汇报</a:t>
                      </a:r>
                      <a:endParaRPr lang="en-US" dirty="0">
                        <a:solidFill>
                          <a:schemeClr val="bg1">
                            <a:lumMod val="50000"/>
                          </a:schemeClr>
                        </a:solidFill>
                        <a:latin typeface="SimSun" panose="02010600030101010101" pitchFamily="2" charset="-122"/>
                        <a:ea typeface="SimSun" panose="02010600030101010101" pitchFamily="2" charset="-122"/>
                      </a:endParaRPr>
                    </a:p>
                  </a:txBody>
                  <a:tcPr/>
                </a:tc>
                <a:extLst>
                  <a:ext uri="{0D108BD9-81ED-4DB2-BD59-A6C34878D82A}">
                    <a16:rowId xmlns="" xmlns:a16="http://schemas.microsoft.com/office/drawing/2014/main" val="413497153"/>
                  </a:ext>
                </a:extLst>
              </a:tr>
              <a:tr h="370840">
                <a:tc>
                  <a:txBody>
                    <a:bodyPr/>
                    <a:lstStyle/>
                    <a:p>
                      <a:pPr algn="r"/>
                      <a:r>
                        <a:rPr lang="en-US" altLang="zh-CN" dirty="0">
                          <a:solidFill>
                            <a:schemeClr val="bg1">
                              <a:lumMod val="50000"/>
                            </a:schemeClr>
                          </a:solidFill>
                          <a:latin typeface="SimSun" panose="02010600030101010101" pitchFamily="2" charset="-122"/>
                          <a:ea typeface="SimSun" panose="02010600030101010101" pitchFamily="2" charset="-122"/>
                        </a:rPr>
                        <a:t>6</a:t>
                      </a:r>
                      <a:endParaRPr lang="en-US" dirty="0">
                        <a:solidFill>
                          <a:schemeClr val="bg1">
                            <a:lumMod val="50000"/>
                          </a:schemeClr>
                        </a:solidFill>
                        <a:latin typeface="SimSun" panose="02010600030101010101" pitchFamily="2" charset="-122"/>
                        <a:ea typeface="SimSun" panose="02010600030101010101" pitchFamily="2" charset="-122"/>
                      </a:endParaRPr>
                    </a:p>
                  </a:txBody>
                  <a:tcPr anchor="ctr"/>
                </a:tc>
                <a:tc>
                  <a:txBody>
                    <a:bodyPr/>
                    <a:lstStyle/>
                    <a:p>
                      <a:pPr marL="0" algn="r" defTabSz="914400" rtl="0" eaLnBrk="1" latinLnBrk="0" hangingPunct="1"/>
                      <a:r>
                        <a:rPr lang="en-US" altLang="ja-JP" sz="1800" kern="1200" dirty="0">
                          <a:solidFill>
                            <a:schemeClr val="bg1">
                              <a:lumMod val="50000"/>
                            </a:schemeClr>
                          </a:solidFill>
                          <a:latin typeface="SimSun" panose="02010600030101010101" pitchFamily="2" charset="-122"/>
                          <a:ea typeface="SimSun" panose="02010600030101010101" pitchFamily="2" charset="-122"/>
                          <a:cs typeface="+mn-cs"/>
                        </a:rPr>
                        <a:t>8</a:t>
                      </a:r>
                      <a:r>
                        <a:rPr lang="ja-JP" altLang="en-US" sz="1800" kern="1200">
                          <a:solidFill>
                            <a:schemeClr val="bg1">
                              <a:lumMod val="50000"/>
                            </a:schemeClr>
                          </a:solidFill>
                          <a:latin typeface="SimSun" panose="02010600030101010101" pitchFamily="2" charset="-122"/>
                          <a:ea typeface="SimSun" panose="02010600030101010101" pitchFamily="2" charset="-122"/>
                          <a:cs typeface="+mn-cs"/>
                        </a:rPr>
                        <a:t>月</a:t>
                      </a:r>
                      <a:r>
                        <a:rPr lang="en-US" altLang="zh-CN" sz="1800" kern="1200" dirty="0">
                          <a:solidFill>
                            <a:schemeClr val="bg1">
                              <a:lumMod val="50000"/>
                            </a:schemeClr>
                          </a:solidFill>
                          <a:latin typeface="SimSun" panose="02010600030101010101" pitchFamily="2" charset="-122"/>
                          <a:ea typeface="SimSun" panose="02010600030101010101" pitchFamily="2" charset="-122"/>
                          <a:cs typeface="+mn-cs"/>
                        </a:rPr>
                        <a:t>25</a:t>
                      </a:r>
                      <a:r>
                        <a:rPr lang="ja-JP" altLang="en-US" sz="1800" kern="1200">
                          <a:solidFill>
                            <a:schemeClr val="bg1">
                              <a:lumMod val="50000"/>
                            </a:schemeClr>
                          </a:solidFill>
                          <a:latin typeface="SimSun" panose="02010600030101010101" pitchFamily="2" charset="-122"/>
                          <a:ea typeface="SimSun" panose="02010600030101010101" pitchFamily="2" charset="-122"/>
                          <a:cs typeface="+mn-cs"/>
                        </a:rPr>
                        <a:t>日</a:t>
                      </a:r>
                      <a:endParaRPr lang="en-US" sz="1800" kern="1200" dirty="0">
                        <a:solidFill>
                          <a:schemeClr val="bg1">
                            <a:lumMod val="50000"/>
                          </a:schemeClr>
                        </a:solidFill>
                        <a:latin typeface="SimSun" panose="02010600030101010101" pitchFamily="2" charset="-122"/>
                        <a:ea typeface="SimSun" panose="02010600030101010101" pitchFamily="2" charset="-122"/>
                        <a:cs typeface="+mn-cs"/>
                      </a:endParaRP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一般性课程报告写作、专业文档阅读</a:t>
                      </a:r>
                      <a:r>
                        <a:rPr lang="zh-CN" altLang="en-US" dirty="0">
                          <a:solidFill>
                            <a:schemeClr val="bg1">
                              <a:lumMod val="50000"/>
                            </a:schemeClr>
                          </a:solidFill>
                          <a:latin typeface="SimSun" panose="02010600030101010101" pitchFamily="2" charset="-122"/>
                          <a:ea typeface="SimSun" panose="02010600030101010101" pitchFamily="2" charset="-122"/>
                        </a:rPr>
                        <a:t>；</a:t>
                      </a:r>
                      <a:endParaRPr lang="en-US" altLang="zh-CN" dirty="0">
                        <a:solidFill>
                          <a:schemeClr val="bg1">
                            <a:lumMod val="50000"/>
                          </a:schemeClr>
                        </a:solidFill>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bg1">
                              <a:lumMod val="50000"/>
                            </a:schemeClr>
                          </a:solidFill>
                          <a:latin typeface="SimSun" panose="02010600030101010101" pitchFamily="2" charset="-122"/>
                          <a:ea typeface="SimSun" panose="02010600030101010101" pitchFamily="2" charset="-122"/>
                        </a:rPr>
                        <a:t>科研报告</a:t>
                      </a:r>
                      <a:r>
                        <a:rPr lang="zh-CN" altLang="en-US" dirty="0">
                          <a:solidFill>
                            <a:schemeClr val="bg1">
                              <a:lumMod val="50000"/>
                            </a:schemeClr>
                          </a:solidFill>
                          <a:latin typeface="SimSun" panose="02010600030101010101" pitchFamily="2" charset="-122"/>
                          <a:ea typeface="SimSun" panose="02010600030101010101" pitchFamily="2" charset="-122"/>
                        </a:rPr>
                        <a:t>（</a:t>
                      </a:r>
                      <a:r>
                        <a:rPr lang="ja-JP" altLang="en-US">
                          <a:solidFill>
                            <a:schemeClr val="bg1">
                              <a:lumMod val="50000"/>
                            </a:schemeClr>
                          </a:solidFill>
                          <a:latin typeface="SimSun" panose="02010600030101010101" pitchFamily="2" charset="-122"/>
                          <a:ea typeface="SimSun" panose="02010600030101010101" pitchFamily="2" charset="-122"/>
                        </a:rPr>
                        <a:t>五</a:t>
                      </a:r>
                      <a:r>
                        <a:rPr lang="zh-CN" altLang="en-US" dirty="0">
                          <a:solidFill>
                            <a:schemeClr val="bg1">
                              <a:lumMod val="50000"/>
                            </a:schemeClr>
                          </a:solidFill>
                          <a:latin typeface="SimSun" panose="02010600030101010101" pitchFamily="2" charset="-122"/>
                          <a:ea typeface="SimSun" panose="02010600030101010101" pitchFamily="2" charset="-122"/>
                        </a:rPr>
                        <a:t>）周强</a:t>
                      </a:r>
                      <a:endParaRPr lang="en-US" dirty="0">
                        <a:solidFill>
                          <a:schemeClr val="bg1">
                            <a:lumMod val="50000"/>
                          </a:schemeClr>
                        </a:solidFill>
                        <a:latin typeface="SimSun" panose="02010600030101010101" pitchFamily="2" charset="-122"/>
                        <a:ea typeface="SimSun" panose="02010600030101010101" pitchFamily="2" charset="-122"/>
                      </a:endParaRPr>
                    </a:p>
                  </a:txBody>
                  <a:tcPr/>
                </a:tc>
                <a:tc>
                  <a:txBody>
                    <a:bodyPr/>
                    <a:lstStyle/>
                    <a:p>
                      <a:endParaRPr lang="en-US" dirty="0">
                        <a:solidFill>
                          <a:schemeClr val="bg1">
                            <a:lumMod val="50000"/>
                          </a:schemeClr>
                        </a:solidFill>
                        <a:latin typeface="SimSun" panose="02010600030101010101" pitchFamily="2" charset="-122"/>
                        <a:ea typeface="SimSun" panose="02010600030101010101" pitchFamily="2" charset="-122"/>
                      </a:endParaRPr>
                    </a:p>
                  </a:txBody>
                  <a:tcPr/>
                </a:tc>
                <a:extLst>
                  <a:ext uri="{0D108BD9-81ED-4DB2-BD59-A6C34878D82A}">
                    <a16:rowId xmlns="" xmlns:a16="http://schemas.microsoft.com/office/drawing/2014/main" val="40318735"/>
                  </a:ext>
                </a:extLst>
              </a:tr>
              <a:tr h="370840">
                <a:tc>
                  <a:txBody>
                    <a:bodyPr/>
                    <a:lstStyle/>
                    <a:p>
                      <a:pPr algn="r"/>
                      <a:r>
                        <a:rPr lang="en-US" altLang="zh-CN" dirty="0">
                          <a:latin typeface="SimSun" panose="02010600030101010101" pitchFamily="2" charset="-122"/>
                          <a:ea typeface="SimSun" panose="02010600030101010101" pitchFamily="2" charset="-122"/>
                        </a:rPr>
                        <a:t>7</a:t>
                      </a:r>
                      <a:endParaRPr lang="en-US" dirty="0">
                        <a:latin typeface="SimSun" panose="02010600030101010101" pitchFamily="2" charset="-122"/>
                        <a:ea typeface="SimSun" panose="02010600030101010101" pitchFamily="2" charset="-122"/>
                      </a:endParaRPr>
                    </a:p>
                  </a:txBody>
                  <a:tcPr anchor="ctr"/>
                </a:tc>
                <a:tc>
                  <a:txBody>
                    <a:bodyPr/>
                    <a:lstStyle/>
                    <a:p>
                      <a:pPr marL="0" algn="r" defTabSz="914400" rtl="0" eaLnBrk="1" latinLnBrk="0" hangingPunct="1"/>
                      <a:r>
                        <a:rPr lang="en-US" altLang="ja-JP" sz="1800" kern="1200" dirty="0">
                          <a:solidFill>
                            <a:schemeClr val="dk1"/>
                          </a:solidFill>
                          <a:latin typeface="SimSun" panose="02010600030101010101" pitchFamily="2" charset="-122"/>
                          <a:ea typeface="SimSun" panose="02010600030101010101" pitchFamily="2" charset="-122"/>
                          <a:cs typeface="+mn-cs"/>
                        </a:rPr>
                        <a:t>8</a:t>
                      </a:r>
                      <a:r>
                        <a:rPr lang="ja-JP" altLang="en-US" sz="1800" kern="1200">
                          <a:solidFill>
                            <a:schemeClr val="dk1"/>
                          </a:solidFill>
                          <a:latin typeface="SimSun" panose="02010600030101010101" pitchFamily="2" charset="-122"/>
                          <a:ea typeface="SimSun" panose="02010600030101010101" pitchFamily="2" charset="-122"/>
                          <a:cs typeface="+mn-cs"/>
                        </a:rPr>
                        <a:t>月</a:t>
                      </a:r>
                      <a:r>
                        <a:rPr lang="en-US" altLang="ja-JP" sz="1800" kern="1200" dirty="0">
                          <a:solidFill>
                            <a:schemeClr val="dk1"/>
                          </a:solidFill>
                          <a:latin typeface="SimSun" panose="02010600030101010101" pitchFamily="2" charset="-122"/>
                          <a:ea typeface="SimSun" panose="02010600030101010101" pitchFamily="2" charset="-122"/>
                          <a:cs typeface="+mn-cs"/>
                        </a:rPr>
                        <a:t>30</a:t>
                      </a:r>
                      <a:r>
                        <a:rPr lang="ja-JP" altLang="en-US" sz="1800" kern="1200">
                          <a:solidFill>
                            <a:schemeClr val="dk1"/>
                          </a:solidFill>
                          <a:latin typeface="SimSun" panose="02010600030101010101" pitchFamily="2" charset="-122"/>
                          <a:ea typeface="SimSun" panose="02010600030101010101" pitchFamily="2" charset="-122"/>
                          <a:cs typeface="+mn-cs"/>
                        </a:rPr>
                        <a:t>日</a:t>
                      </a:r>
                      <a:endParaRPr lang="en-US" sz="1800" kern="1200" dirty="0">
                        <a:solidFill>
                          <a:schemeClr val="dk1"/>
                        </a:solidFill>
                        <a:latin typeface="SimSun" panose="02010600030101010101" pitchFamily="2" charset="-122"/>
                        <a:ea typeface="SimSun" panose="02010600030101010101" pitchFamily="2" charset="-122"/>
                        <a:cs typeface="+mn-cs"/>
                      </a:endParaRP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latin typeface="SimSun" panose="02010600030101010101" pitchFamily="2" charset="-122"/>
                          <a:ea typeface="SimSun" panose="02010600030101010101" pitchFamily="2" charset="-122"/>
                        </a:rPr>
                        <a:t>学生分组报告汇报</a:t>
                      </a:r>
                      <a:endParaRPr lang="en-US" dirty="0">
                        <a:latin typeface="SimSun" panose="02010600030101010101" pitchFamily="2" charset="-122"/>
                        <a:ea typeface="SimSun" panose="02010600030101010101" pitchFamily="2" charset="-122"/>
                      </a:endParaRPr>
                    </a:p>
                  </a:txBody>
                  <a:tcPr/>
                </a:tc>
                <a:tc>
                  <a:txBody>
                    <a:bodyPr/>
                    <a:lstStyle/>
                    <a:p>
                      <a:endParaRPr lang="en-US" dirty="0">
                        <a:latin typeface="SimSun" panose="02010600030101010101" pitchFamily="2" charset="-122"/>
                        <a:ea typeface="SimSun" panose="02010600030101010101" pitchFamily="2" charset="-122"/>
                      </a:endParaRPr>
                    </a:p>
                  </a:txBody>
                  <a:tcPr/>
                </a:tc>
                <a:extLst>
                  <a:ext uri="{0D108BD9-81ED-4DB2-BD59-A6C34878D82A}">
                    <a16:rowId xmlns="" xmlns:a16="http://schemas.microsoft.com/office/drawing/2014/main" val="3582015946"/>
                  </a:ext>
                </a:extLst>
              </a:tr>
              <a:tr h="370840">
                <a:tc>
                  <a:txBody>
                    <a:bodyPr/>
                    <a:lstStyle/>
                    <a:p>
                      <a:pPr algn="r"/>
                      <a:r>
                        <a:rPr lang="en-US" altLang="zh-CN" dirty="0">
                          <a:latin typeface="SimSun" panose="02010600030101010101" pitchFamily="2" charset="-122"/>
                          <a:ea typeface="SimSun" panose="02010600030101010101" pitchFamily="2" charset="-122"/>
                        </a:rPr>
                        <a:t>8</a:t>
                      </a:r>
                      <a:endParaRPr lang="en-US" dirty="0">
                        <a:latin typeface="SimSun" panose="02010600030101010101" pitchFamily="2" charset="-122"/>
                        <a:ea typeface="SimSun" panose="02010600030101010101" pitchFamily="2" charset="-122"/>
                      </a:endParaRPr>
                    </a:p>
                  </a:txBody>
                  <a:tcPr anchor="ctr"/>
                </a:tc>
                <a:tc>
                  <a:txBody>
                    <a:bodyPr/>
                    <a:lstStyle/>
                    <a:p>
                      <a:pPr marL="0" algn="r" defTabSz="914400" rtl="0" eaLnBrk="1" latinLnBrk="0" hangingPunct="1"/>
                      <a:r>
                        <a:rPr lang="en-US" altLang="ja-JP" sz="1800" kern="1200" dirty="0">
                          <a:solidFill>
                            <a:schemeClr val="dk1"/>
                          </a:solidFill>
                          <a:latin typeface="SimSun" panose="02010600030101010101" pitchFamily="2" charset="-122"/>
                          <a:ea typeface="SimSun" panose="02010600030101010101" pitchFamily="2" charset="-122"/>
                          <a:cs typeface="+mn-cs"/>
                        </a:rPr>
                        <a:t>9</a:t>
                      </a:r>
                      <a:r>
                        <a:rPr lang="ja-JP" altLang="en-US" sz="1800" kern="1200">
                          <a:solidFill>
                            <a:schemeClr val="dk1"/>
                          </a:solidFill>
                          <a:latin typeface="SimSun" panose="02010600030101010101" pitchFamily="2" charset="-122"/>
                          <a:ea typeface="SimSun" panose="02010600030101010101" pitchFamily="2" charset="-122"/>
                          <a:cs typeface="+mn-cs"/>
                        </a:rPr>
                        <a:t>月</a:t>
                      </a:r>
                      <a:r>
                        <a:rPr lang="en-US" altLang="ja-JP" sz="1800" kern="1200" dirty="0">
                          <a:solidFill>
                            <a:schemeClr val="dk1"/>
                          </a:solidFill>
                          <a:latin typeface="SimSun" panose="02010600030101010101" pitchFamily="2" charset="-122"/>
                          <a:ea typeface="SimSun" panose="02010600030101010101" pitchFamily="2" charset="-122"/>
                          <a:cs typeface="+mn-cs"/>
                        </a:rPr>
                        <a:t>1</a:t>
                      </a:r>
                      <a:r>
                        <a:rPr lang="ja-JP" altLang="en-US" sz="1800" kern="1200">
                          <a:solidFill>
                            <a:schemeClr val="dk1"/>
                          </a:solidFill>
                          <a:latin typeface="SimSun" panose="02010600030101010101" pitchFamily="2" charset="-122"/>
                          <a:ea typeface="SimSun" panose="02010600030101010101" pitchFamily="2" charset="-122"/>
                          <a:cs typeface="+mn-cs"/>
                        </a:rPr>
                        <a:t>日</a:t>
                      </a:r>
                      <a:endParaRPr lang="en-US" sz="1800" kern="1200" dirty="0">
                        <a:solidFill>
                          <a:schemeClr val="dk1"/>
                        </a:solidFill>
                        <a:latin typeface="SimSun" panose="02010600030101010101" pitchFamily="2" charset="-122"/>
                        <a:ea typeface="SimSun" panose="02010600030101010101" pitchFamily="2" charset="-122"/>
                        <a:cs typeface="+mn-cs"/>
                      </a:endParaRP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latin typeface="SimSun" panose="02010600030101010101" pitchFamily="2" charset="-122"/>
                          <a:ea typeface="SimSun" panose="02010600030101010101" pitchFamily="2" charset="-122"/>
                        </a:rPr>
                        <a:t>学生分组报告汇报</a:t>
                      </a:r>
                      <a:endParaRPr lang="en-US" dirty="0">
                        <a:latin typeface="SimSun" panose="02010600030101010101" pitchFamily="2" charset="-122"/>
                        <a:ea typeface="SimSun" panose="02010600030101010101" pitchFamily="2" charset="-122"/>
                      </a:endParaRPr>
                    </a:p>
                  </a:txBody>
                  <a:tcPr/>
                </a:tc>
                <a:tc>
                  <a:txBody>
                    <a:bodyPr/>
                    <a:lstStyle/>
                    <a:p>
                      <a:endParaRPr lang="en-US" dirty="0">
                        <a:latin typeface="SimSun" panose="02010600030101010101" pitchFamily="2" charset="-122"/>
                        <a:ea typeface="SimSun" panose="02010600030101010101" pitchFamily="2" charset="-122"/>
                      </a:endParaRPr>
                    </a:p>
                  </a:txBody>
                  <a:tcPr/>
                </a:tc>
                <a:extLst>
                  <a:ext uri="{0D108BD9-81ED-4DB2-BD59-A6C34878D82A}">
                    <a16:rowId xmlns="" xmlns:a16="http://schemas.microsoft.com/office/drawing/2014/main" val="301003046"/>
                  </a:ext>
                </a:extLst>
              </a:tr>
            </a:tbl>
          </a:graphicData>
        </a:graphic>
      </p:graphicFrame>
    </p:spTree>
    <p:extLst>
      <p:ext uri="{BB962C8B-B14F-4D97-AF65-F5344CB8AC3E}">
        <p14:creationId xmlns:p14="http://schemas.microsoft.com/office/powerpoint/2010/main" val="627026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9FD775-4942-F04A-B86C-525B561FE25E}"/>
              </a:ext>
            </a:extLst>
          </p:cNvPr>
          <p:cNvSpPr>
            <a:spLocks noGrp="1"/>
          </p:cNvSpPr>
          <p:nvPr>
            <p:ph type="title"/>
          </p:nvPr>
        </p:nvSpPr>
        <p:spPr/>
        <p:txBody>
          <a:bodyPr/>
          <a:lstStyle/>
          <a:p>
            <a:r>
              <a:rPr lang="en-US" altLang="zh-CN" dirty="0"/>
              <a:t>Access</a:t>
            </a:r>
            <a:r>
              <a:rPr lang="zh-CN" altLang="en-US" dirty="0"/>
              <a:t> </a:t>
            </a:r>
            <a:r>
              <a:rPr lang="en-US" altLang="zh-CN" dirty="0"/>
              <a:t>Types</a:t>
            </a:r>
            <a:endParaRPr lang="en-US" dirty="0"/>
          </a:p>
        </p:txBody>
      </p:sp>
      <p:sp>
        <p:nvSpPr>
          <p:cNvPr id="3" name="Content Placeholder 2">
            <a:extLst>
              <a:ext uri="{FF2B5EF4-FFF2-40B4-BE49-F238E27FC236}">
                <a16:creationId xmlns="" xmlns:a16="http://schemas.microsoft.com/office/drawing/2014/main" id="{65F0B48C-124E-DF4A-B9C6-50B2FF4AC9B1}"/>
              </a:ext>
            </a:extLst>
          </p:cNvPr>
          <p:cNvSpPr>
            <a:spLocks noGrp="1"/>
          </p:cNvSpPr>
          <p:nvPr>
            <p:ph idx="1"/>
          </p:nvPr>
        </p:nvSpPr>
        <p:spPr/>
        <p:txBody>
          <a:bodyPr/>
          <a:lstStyle/>
          <a:p>
            <a:r>
              <a:rPr lang="en-US" altLang="zh-CN" dirty="0"/>
              <a:t>O</a:t>
            </a:r>
            <a:r>
              <a:rPr lang="en-US" dirty="0"/>
              <a:t>pen access</a:t>
            </a:r>
            <a:r>
              <a:rPr lang="zh-CN" altLang="en-US" dirty="0"/>
              <a:t> </a:t>
            </a:r>
            <a:r>
              <a:rPr lang="en-US" altLang="zh-CN" dirty="0"/>
              <a:t>journals</a:t>
            </a:r>
          </a:p>
          <a:p>
            <a:r>
              <a:rPr lang="en-US" altLang="zh-CN" dirty="0"/>
              <a:t>S</a:t>
            </a:r>
            <a:r>
              <a:rPr lang="en-US" dirty="0"/>
              <a:t>ubscription journals</a:t>
            </a:r>
          </a:p>
        </p:txBody>
      </p:sp>
      <p:sp>
        <p:nvSpPr>
          <p:cNvPr id="4" name="Date Placeholder 3">
            <a:extLst>
              <a:ext uri="{FF2B5EF4-FFF2-40B4-BE49-F238E27FC236}">
                <a16:creationId xmlns="" xmlns:a16="http://schemas.microsoft.com/office/drawing/2014/main" id="{CBBD7139-F8C1-7E41-8E7D-FCC3C714930B}"/>
              </a:ext>
            </a:extLst>
          </p:cNvPr>
          <p:cNvSpPr>
            <a:spLocks noGrp="1"/>
          </p:cNvSpPr>
          <p:nvPr>
            <p:ph type="dt" sz="half" idx="10"/>
          </p:nvPr>
        </p:nvSpPr>
        <p:spPr/>
        <p:txBody>
          <a:bodyPr/>
          <a:lstStyle/>
          <a:p>
            <a:r>
              <a:rPr lang="en-US" altLang="zh-CN"/>
              <a:t>2022-08-11</a:t>
            </a:r>
            <a:endParaRPr lang="zh-CN" altLang="en-US" dirty="0"/>
          </a:p>
        </p:txBody>
      </p:sp>
      <p:sp>
        <p:nvSpPr>
          <p:cNvPr id="5" name="Footer Placeholder 4">
            <a:extLst>
              <a:ext uri="{FF2B5EF4-FFF2-40B4-BE49-F238E27FC236}">
                <a16:creationId xmlns="" xmlns:a16="http://schemas.microsoft.com/office/drawing/2014/main" id="{14AA8899-9675-7946-8C8E-5EC1BF66F382}"/>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6" name="Slide Number Placeholder 5">
            <a:extLst>
              <a:ext uri="{FF2B5EF4-FFF2-40B4-BE49-F238E27FC236}">
                <a16:creationId xmlns="" xmlns:a16="http://schemas.microsoft.com/office/drawing/2014/main" id="{7A4BCFB5-A56D-8C46-8458-AF1535753672}"/>
              </a:ext>
            </a:extLst>
          </p:cNvPr>
          <p:cNvSpPr>
            <a:spLocks noGrp="1"/>
          </p:cNvSpPr>
          <p:nvPr>
            <p:ph type="sldNum" sz="quarter" idx="12"/>
          </p:nvPr>
        </p:nvSpPr>
        <p:spPr/>
        <p:txBody>
          <a:bodyPr/>
          <a:lstStyle/>
          <a:p>
            <a:fld id="{544A5C6C-F315-4E99-B6A8-F0F90911BB40}" type="slidenum">
              <a:rPr lang="en-US" smtClean="0"/>
              <a:pPr/>
              <a:t>6</a:t>
            </a:fld>
            <a:endParaRPr lang="en-US" dirty="0"/>
          </a:p>
        </p:txBody>
      </p:sp>
    </p:spTree>
    <p:extLst>
      <p:ext uri="{BB962C8B-B14F-4D97-AF65-F5344CB8AC3E}">
        <p14:creationId xmlns:p14="http://schemas.microsoft.com/office/powerpoint/2010/main" val="40019085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F502B2-48E6-C445-B5D8-BF49D00B16EB}"/>
              </a:ext>
            </a:extLst>
          </p:cNvPr>
          <p:cNvSpPr>
            <a:spLocks noGrp="1"/>
          </p:cNvSpPr>
          <p:nvPr>
            <p:ph type="title"/>
          </p:nvPr>
        </p:nvSpPr>
        <p:spPr/>
        <p:txBody>
          <a:bodyPr/>
          <a:lstStyle/>
          <a:p>
            <a:r>
              <a:rPr lang="en-US" dirty="0"/>
              <a:t>You and Your </a:t>
            </a:r>
            <a:br>
              <a:rPr lang="en-US" dirty="0"/>
            </a:br>
            <a:r>
              <a:rPr lang="en-US" dirty="0"/>
              <a:t>Research</a:t>
            </a:r>
          </a:p>
        </p:txBody>
      </p:sp>
      <p:sp>
        <p:nvSpPr>
          <p:cNvPr id="9" name="Date Placeholder 8">
            <a:extLst>
              <a:ext uri="{FF2B5EF4-FFF2-40B4-BE49-F238E27FC236}">
                <a16:creationId xmlns="" xmlns:a16="http://schemas.microsoft.com/office/drawing/2014/main" id="{4E838DB5-221B-DC44-836A-A511A1322940}"/>
              </a:ext>
            </a:extLst>
          </p:cNvPr>
          <p:cNvSpPr>
            <a:spLocks noGrp="1"/>
          </p:cNvSpPr>
          <p:nvPr>
            <p:ph type="dt" sz="half" idx="10"/>
          </p:nvPr>
        </p:nvSpPr>
        <p:spPr/>
        <p:txBody>
          <a:bodyPr/>
          <a:lstStyle/>
          <a:p>
            <a:r>
              <a:rPr lang="en-US" altLang="zh-CN"/>
              <a:t>2022-08-11</a:t>
            </a:r>
            <a:endParaRPr lang="zh-CN" altLang="en-US" dirty="0"/>
          </a:p>
        </p:txBody>
      </p:sp>
      <p:sp>
        <p:nvSpPr>
          <p:cNvPr id="10" name="Footer Placeholder 9">
            <a:extLst>
              <a:ext uri="{FF2B5EF4-FFF2-40B4-BE49-F238E27FC236}">
                <a16:creationId xmlns="" xmlns:a16="http://schemas.microsoft.com/office/drawing/2014/main" id="{B549BCA4-6744-1E42-A4BB-3719DC0CBEA1}"/>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11" name="Slide Number Placeholder 10">
            <a:extLst>
              <a:ext uri="{FF2B5EF4-FFF2-40B4-BE49-F238E27FC236}">
                <a16:creationId xmlns="" xmlns:a16="http://schemas.microsoft.com/office/drawing/2014/main" id="{DF02990E-168C-EC41-9A74-8E47B5F8611A}"/>
              </a:ext>
            </a:extLst>
          </p:cNvPr>
          <p:cNvSpPr>
            <a:spLocks noGrp="1"/>
          </p:cNvSpPr>
          <p:nvPr>
            <p:ph type="sldNum" sz="quarter" idx="12"/>
          </p:nvPr>
        </p:nvSpPr>
        <p:spPr/>
        <p:txBody>
          <a:bodyPr/>
          <a:lstStyle/>
          <a:p>
            <a:fld id="{544A5C6C-F315-4E99-B6A8-F0F90911BB40}" type="slidenum">
              <a:rPr lang="en-US" smtClean="0"/>
              <a:pPr/>
              <a:t>60</a:t>
            </a:fld>
            <a:endParaRPr lang="en-US" dirty="0"/>
          </a:p>
        </p:txBody>
      </p:sp>
      <p:pic>
        <p:nvPicPr>
          <p:cNvPr id="6" name="Picture 2" descr="Richard W. Hamming">
            <a:extLst>
              <a:ext uri="{FF2B5EF4-FFF2-40B4-BE49-F238E27FC236}">
                <a16:creationId xmlns="" xmlns:a16="http://schemas.microsoft.com/office/drawing/2014/main" id="{28F60653-E040-3A42-BF0A-95115A5EDC8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34262" y="2396505"/>
            <a:ext cx="1557338" cy="14787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F14A4592-81A9-D54F-BCBA-E3EC31E6EBD0}"/>
              </a:ext>
            </a:extLst>
          </p:cNvPr>
          <p:cNvSpPr/>
          <p:nvPr/>
        </p:nvSpPr>
        <p:spPr>
          <a:xfrm>
            <a:off x="1362172" y="4372204"/>
            <a:ext cx="6858001" cy="400110"/>
          </a:xfrm>
          <a:prstGeom prst="rect">
            <a:avLst/>
          </a:prstGeom>
        </p:spPr>
        <p:txBody>
          <a:bodyPr wrap="square">
            <a:spAutoFit/>
          </a:bodyPr>
          <a:lstStyle/>
          <a:p>
            <a:r>
              <a:rPr lang="en-US" sz="2000" u="sng" dirty="0">
                <a:latin typeface="Times New Roman" panose="02020603050405020304" pitchFamily="18" charset="0"/>
                <a:cs typeface="Times New Roman" panose="02020603050405020304" pitchFamily="18" charset="0"/>
              </a:rPr>
              <a:t>http://</a:t>
            </a:r>
            <a:r>
              <a:rPr lang="en-US" sz="2000" u="sng" dirty="0" err="1">
                <a:latin typeface="Times New Roman" panose="02020603050405020304" pitchFamily="18" charset="0"/>
                <a:cs typeface="Times New Roman" panose="02020603050405020304" pitchFamily="18" charset="0"/>
              </a:rPr>
              <a:t>www.cs.virginia.edu</a:t>
            </a:r>
            <a:r>
              <a:rPr lang="en-US" sz="2000" u="sng" dirty="0">
                <a:latin typeface="Times New Roman" panose="02020603050405020304" pitchFamily="18" charset="0"/>
                <a:cs typeface="Times New Roman" panose="02020603050405020304" pitchFamily="18" charset="0"/>
              </a:rPr>
              <a:t>/~robins/</a:t>
            </a:r>
            <a:r>
              <a:rPr lang="en-US" sz="2000" u="sng" dirty="0" err="1">
                <a:latin typeface="Times New Roman" panose="02020603050405020304" pitchFamily="18" charset="0"/>
                <a:cs typeface="Times New Roman" panose="02020603050405020304" pitchFamily="18" charset="0"/>
              </a:rPr>
              <a:t>YouAndYourResearch.html</a:t>
            </a:r>
            <a:endParaRPr lang="en-US" sz="20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959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C56E9A-BF9D-604E-AE06-FCD26D7120CC}"/>
              </a:ext>
            </a:extLst>
          </p:cNvPr>
          <p:cNvSpPr>
            <a:spLocks noGrp="1"/>
          </p:cNvSpPr>
          <p:nvPr>
            <p:ph type="title"/>
          </p:nvPr>
        </p:nvSpPr>
        <p:spPr/>
        <p:txBody>
          <a:bodyPr>
            <a:normAutofit/>
          </a:bodyPr>
          <a:lstStyle/>
          <a:p>
            <a:r>
              <a:rPr lang="en-US" dirty="0"/>
              <a:t>You and Your Research </a:t>
            </a:r>
          </a:p>
        </p:txBody>
      </p:sp>
      <p:sp>
        <p:nvSpPr>
          <p:cNvPr id="3" name="Content Placeholder 2">
            <a:extLst>
              <a:ext uri="{FF2B5EF4-FFF2-40B4-BE49-F238E27FC236}">
                <a16:creationId xmlns="" xmlns:a16="http://schemas.microsoft.com/office/drawing/2014/main" id="{2D26D7AB-EC8C-7B4F-B2EF-C21AD39C975F}"/>
              </a:ext>
            </a:extLst>
          </p:cNvPr>
          <p:cNvSpPr>
            <a:spLocks noGrp="1"/>
          </p:cNvSpPr>
          <p:nvPr>
            <p:ph idx="1"/>
          </p:nvPr>
        </p:nvSpPr>
        <p:spPr/>
        <p:txBody>
          <a:bodyPr numCol="2">
            <a:normAutofit fontScale="92500" lnSpcReduction="10000"/>
          </a:bodyPr>
          <a:lstStyle/>
          <a:p>
            <a:pPr marL="514350" indent="-514350">
              <a:buFont typeface="+mj-lt"/>
              <a:buAutoNum type="arabicPeriod"/>
            </a:pPr>
            <a:r>
              <a:rPr lang="en-US" dirty="0"/>
              <a:t>Luck</a:t>
            </a:r>
          </a:p>
          <a:p>
            <a:pPr marL="514350" indent="-514350">
              <a:buFont typeface="+mj-lt"/>
              <a:buAutoNum type="arabicPeriod"/>
            </a:pPr>
            <a:r>
              <a:rPr lang="en-US" dirty="0"/>
              <a:t>Courage</a:t>
            </a:r>
          </a:p>
          <a:p>
            <a:pPr marL="514350" indent="-514350">
              <a:buFont typeface="+mj-lt"/>
              <a:buAutoNum type="arabicPeriod"/>
            </a:pPr>
            <a:r>
              <a:rPr lang="en-US" dirty="0"/>
              <a:t>Age</a:t>
            </a:r>
          </a:p>
          <a:p>
            <a:pPr marL="514350" indent="-514350">
              <a:buFont typeface="+mj-lt"/>
              <a:buAutoNum type="arabicPeriod"/>
            </a:pPr>
            <a:r>
              <a:rPr lang="en-US" dirty="0"/>
              <a:t>Working conditions</a:t>
            </a:r>
          </a:p>
          <a:p>
            <a:pPr marL="514350" indent="-514350">
              <a:buFont typeface="+mj-lt"/>
              <a:buAutoNum type="arabicPeriod"/>
            </a:pPr>
            <a:r>
              <a:rPr lang="en-US" dirty="0"/>
              <a:t>Drive</a:t>
            </a:r>
          </a:p>
          <a:p>
            <a:pPr marL="514350" indent="-514350">
              <a:buFont typeface="+mj-lt"/>
              <a:buAutoNum type="arabicPeriod"/>
            </a:pPr>
            <a:r>
              <a:rPr lang="en-US" dirty="0"/>
              <a:t>Ambiguity</a:t>
            </a:r>
          </a:p>
          <a:p>
            <a:pPr marL="514350" indent="-514350">
              <a:buFont typeface="+mj-lt"/>
              <a:buAutoNum type="arabicPeriod"/>
            </a:pPr>
            <a:r>
              <a:rPr lang="en-US" dirty="0"/>
              <a:t>Emotional commitment</a:t>
            </a:r>
          </a:p>
          <a:p>
            <a:pPr marL="514350" indent="-514350">
              <a:buFont typeface="+mj-lt"/>
              <a:buAutoNum type="arabicPeriod"/>
            </a:pPr>
            <a:r>
              <a:rPr lang="en-US" dirty="0"/>
              <a:t>Work on important problems </a:t>
            </a:r>
          </a:p>
          <a:p>
            <a:pPr marL="514350" indent="-514350">
              <a:buFont typeface="+mj-lt"/>
              <a:buAutoNum type="arabicPeriod"/>
            </a:pPr>
            <a:r>
              <a:rPr lang="en-US" dirty="0"/>
              <a:t>Great thoughts</a:t>
            </a:r>
          </a:p>
          <a:p>
            <a:pPr marL="514350" indent="-514350">
              <a:buFont typeface="+mj-lt"/>
              <a:buAutoNum type="arabicPeriod"/>
            </a:pPr>
            <a:r>
              <a:rPr lang="en-US" dirty="0"/>
              <a:t>Ideas for solving problems</a:t>
            </a:r>
          </a:p>
          <a:p>
            <a:pPr marL="514350" indent="-514350">
              <a:buFont typeface="+mj-lt"/>
              <a:buAutoNum type="arabicPeriod"/>
            </a:pPr>
            <a:r>
              <a:rPr lang="en-US" dirty="0"/>
              <a:t>Open vs. closed door</a:t>
            </a:r>
          </a:p>
          <a:p>
            <a:pPr marL="514350" indent="-514350">
              <a:buFont typeface="+mj-lt"/>
              <a:buAutoNum type="arabicPeriod"/>
            </a:pPr>
            <a:r>
              <a:rPr lang="en-US" dirty="0"/>
              <a:t>Ways of doing research</a:t>
            </a:r>
          </a:p>
          <a:p>
            <a:pPr marL="514350" indent="-514350">
              <a:buFont typeface="+mj-lt"/>
              <a:buAutoNum type="arabicPeriod"/>
            </a:pPr>
            <a:r>
              <a:rPr lang="en-US" dirty="0"/>
              <a:t>Generalization and abstraction </a:t>
            </a:r>
          </a:p>
          <a:p>
            <a:pPr marL="514350" indent="-514350">
              <a:buFont typeface="+mj-lt"/>
              <a:buAutoNum type="arabicPeriod"/>
            </a:pPr>
            <a:r>
              <a:rPr lang="en-US" dirty="0"/>
              <a:t>Selling</a:t>
            </a:r>
          </a:p>
          <a:p>
            <a:pPr marL="514350" indent="-514350">
              <a:buFont typeface="+mj-lt"/>
              <a:buAutoNum type="arabicPeriod"/>
            </a:pPr>
            <a:r>
              <a:rPr lang="en-US" dirty="0"/>
              <a:t>Educating your boss</a:t>
            </a:r>
          </a:p>
          <a:p>
            <a:pPr marL="514350" indent="-514350">
              <a:buFont typeface="+mj-lt"/>
              <a:buAutoNum type="arabicPeriod"/>
            </a:pPr>
            <a:r>
              <a:rPr lang="en-US" dirty="0"/>
              <a:t>Worth being a great scientist? </a:t>
            </a:r>
          </a:p>
          <a:p>
            <a:pPr marL="514350" indent="-514350">
              <a:buFont typeface="+mj-lt"/>
              <a:buAutoNum type="arabicPeriod"/>
            </a:pPr>
            <a:r>
              <a:rPr lang="en-US" dirty="0"/>
              <a:t>Failure analysis</a:t>
            </a:r>
          </a:p>
          <a:p>
            <a:pPr marL="514350" indent="-514350">
              <a:buFont typeface="+mj-lt"/>
              <a:buAutoNum type="arabicPeriod"/>
            </a:pPr>
            <a:endParaRPr lang="en-US" dirty="0"/>
          </a:p>
        </p:txBody>
      </p:sp>
      <p:sp>
        <p:nvSpPr>
          <p:cNvPr id="7" name="Date Placeholder 6">
            <a:extLst>
              <a:ext uri="{FF2B5EF4-FFF2-40B4-BE49-F238E27FC236}">
                <a16:creationId xmlns="" xmlns:a16="http://schemas.microsoft.com/office/drawing/2014/main" id="{2BA223EB-73E7-A44E-8636-6F4F6AEB26B5}"/>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9826BD03-F8E7-B34F-ABA8-5CEA3F22C8A9}"/>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B040AD7C-63EA-A448-B667-E6F40F34407B}"/>
              </a:ext>
            </a:extLst>
          </p:cNvPr>
          <p:cNvSpPr>
            <a:spLocks noGrp="1"/>
          </p:cNvSpPr>
          <p:nvPr>
            <p:ph type="sldNum" sz="quarter" idx="12"/>
          </p:nvPr>
        </p:nvSpPr>
        <p:spPr/>
        <p:txBody>
          <a:bodyPr/>
          <a:lstStyle/>
          <a:p>
            <a:fld id="{544A5C6C-F315-4E99-B6A8-F0F90911BB40}" type="slidenum">
              <a:rPr lang="en-US" smtClean="0"/>
              <a:pPr/>
              <a:t>61</a:t>
            </a:fld>
            <a:endParaRPr lang="en-US" dirty="0"/>
          </a:p>
        </p:txBody>
      </p:sp>
    </p:spTree>
    <p:extLst>
      <p:ext uri="{BB962C8B-B14F-4D97-AF65-F5344CB8AC3E}">
        <p14:creationId xmlns:p14="http://schemas.microsoft.com/office/powerpoint/2010/main" val="2498012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Luck</a:t>
            </a:r>
          </a:p>
        </p:txBody>
      </p:sp>
      <p:sp>
        <p:nvSpPr>
          <p:cNvPr id="3" name="Content Placeholder 2"/>
          <p:cNvSpPr>
            <a:spLocks noGrp="1"/>
          </p:cNvSpPr>
          <p:nvPr>
            <p:ph idx="1"/>
          </p:nvPr>
        </p:nvSpPr>
        <p:spPr/>
        <p:txBody>
          <a:bodyPr>
            <a:normAutofit lnSpcReduction="10000"/>
          </a:bodyPr>
          <a:lstStyle/>
          <a:p>
            <a:r>
              <a:rPr lang="en-US" dirty="0"/>
              <a:t>Characteristic of great scientists: “usually when they were young they had independent thoughts and had the courage to pursue them”</a:t>
            </a:r>
          </a:p>
          <a:p>
            <a:r>
              <a:rPr lang="en-US" dirty="0"/>
              <a:t>“Luck favors the prepared mind.” - Pasteur </a:t>
            </a:r>
          </a:p>
          <a:p>
            <a:r>
              <a:rPr lang="en-US" dirty="0"/>
              <a:t>“If others would think as hard as I did, then they would get similar results.” - Newton </a:t>
            </a:r>
          </a:p>
          <a:p>
            <a:r>
              <a:rPr lang="en-US" dirty="0"/>
              <a:t>“Is it luck that [Einstein] finally created special relativity? Early on, he had laid down some of the pieces by thinking of the fragments. Now that's the necessary but not sufficient condition. All of these items I will talk about are both luck and not luck.”</a:t>
            </a:r>
          </a:p>
        </p:txBody>
      </p:sp>
      <p:sp>
        <p:nvSpPr>
          <p:cNvPr id="7" name="Date Placeholder 6">
            <a:extLst>
              <a:ext uri="{FF2B5EF4-FFF2-40B4-BE49-F238E27FC236}">
                <a16:creationId xmlns="" xmlns:a16="http://schemas.microsoft.com/office/drawing/2014/main" id="{2E589438-3338-5E4F-B610-F83634AD26E2}"/>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F02C2B06-F6C1-3E4B-9266-3E5464229679}"/>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E26D5EDE-BEBA-4C44-802C-AA1F7A1736F7}"/>
              </a:ext>
            </a:extLst>
          </p:cNvPr>
          <p:cNvSpPr>
            <a:spLocks noGrp="1"/>
          </p:cNvSpPr>
          <p:nvPr>
            <p:ph type="sldNum" sz="quarter" idx="12"/>
          </p:nvPr>
        </p:nvSpPr>
        <p:spPr/>
        <p:txBody>
          <a:bodyPr/>
          <a:lstStyle/>
          <a:p>
            <a:fld id="{544A5C6C-F315-4E99-B6A8-F0F90911BB40}" type="slidenum">
              <a:rPr lang="en-US" smtClean="0"/>
              <a:pPr/>
              <a:t>62</a:t>
            </a:fld>
            <a:endParaRPr lang="en-US" dirty="0"/>
          </a:p>
        </p:txBody>
      </p:sp>
    </p:spTree>
    <p:extLst>
      <p:ext uri="{BB962C8B-B14F-4D97-AF65-F5344CB8AC3E}">
        <p14:creationId xmlns:p14="http://schemas.microsoft.com/office/powerpoint/2010/main" val="1837283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Courage</a:t>
            </a:r>
          </a:p>
        </p:txBody>
      </p:sp>
      <p:sp>
        <p:nvSpPr>
          <p:cNvPr id="3" name="Content Placeholder 2"/>
          <p:cNvSpPr>
            <a:spLocks noGrp="1"/>
          </p:cNvSpPr>
          <p:nvPr>
            <p:ph idx="1"/>
          </p:nvPr>
        </p:nvSpPr>
        <p:spPr/>
        <p:txBody>
          <a:bodyPr/>
          <a:lstStyle/>
          <a:p>
            <a:r>
              <a:rPr lang="en-US" dirty="0"/>
              <a:t>Characteristic of great scientists: “having courage”</a:t>
            </a:r>
          </a:p>
          <a:p>
            <a:r>
              <a:rPr lang="en-US" dirty="0"/>
              <a:t>“Once you get your courage up and believe that you can do important problems, then you can. If you think you can't, almost surely you are not going to.”</a:t>
            </a:r>
          </a:p>
          <a:p>
            <a:r>
              <a:rPr lang="en-US" dirty="0"/>
              <a:t>“They will go forward under incredible circumstances; they think and continue to think.”</a:t>
            </a:r>
          </a:p>
        </p:txBody>
      </p:sp>
      <p:sp>
        <p:nvSpPr>
          <p:cNvPr id="7" name="Date Placeholder 6">
            <a:extLst>
              <a:ext uri="{FF2B5EF4-FFF2-40B4-BE49-F238E27FC236}">
                <a16:creationId xmlns="" xmlns:a16="http://schemas.microsoft.com/office/drawing/2014/main" id="{C42BE15A-40F6-E945-BDA9-42DC9D138177}"/>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19E3A56C-57AF-FD4C-8BD8-495807FCE775}"/>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8CC396C6-065A-164E-B328-EAFBFC70B89F}"/>
              </a:ext>
            </a:extLst>
          </p:cNvPr>
          <p:cNvSpPr>
            <a:spLocks noGrp="1"/>
          </p:cNvSpPr>
          <p:nvPr>
            <p:ph type="sldNum" sz="quarter" idx="12"/>
          </p:nvPr>
        </p:nvSpPr>
        <p:spPr/>
        <p:txBody>
          <a:bodyPr/>
          <a:lstStyle/>
          <a:p>
            <a:fld id="{544A5C6C-F315-4E99-B6A8-F0F90911BB40}" type="slidenum">
              <a:rPr lang="en-US" smtClean="0"/>
              <a:pPr/>
              <a:t>63</a:t>
            </a:fld>
            <a:endParaRPr lang="en-US" dirty="0"/>
          </a:p>
        </p:txBody>
      </p:sp>
    </p:spTree>
    <p:extLst>
      <p:ext uri="{BB962C8B-B14F-4D97-AF65-F5344CB8AC3E}">
        <p14:creationId xmlns:p14="http://schemas.microsoft.com/office/powerpoint/2010/main" val="690609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a:t>
            </a:r>
          </a:p>
        </p:txBody>
      </p:sp>
      <p:sp>
        <p:nvSpPr>
          <p:cNvPr id="3" name="Content Placeholder 2"/>
          <p:cNvSpPr>
            <a:spLocks noGrp="1"/>
          </p:cNvSpPr>
          <p:nvPr>
            <p:ph idx="1"/>
          </p:nvPr>
        </p:nvSpPr>
        <p:spPr/>
        <p:txBody>
          <a:bodyPr/>
          <a:lstStyle/>
          <a:p>
            <a:r>
              <a:rPr lang="en-US" dirty="0"/>
              <a:t>“They always are saying that you have got to do it when you are young or you will never do it. ”</a:t>
            </a:r>
          </a:p>
          <a:p>
            <a:r>
              <a:rPr lang="en-US" dirty="0"/>
              <a:t>“ In the first place if you do some good work you will find yourself on all kinds of committees and unable to do any more work.”</a:t>
            </a:r>
          </a:p>
          <a:p>
            <a:r>
              <a:rPr lang="en-US" dirty="0"/>
              <a:t>“When you are famous it is hard to work on small problems.”</a:t>
            </a:r>
          </a:p>
        </p:txBody>
      </p:sp>
      <p:sp>
        <p:nvSpPr>
          <p:cNvPr id="7" name="Date Placeholder 6">
            <a:extLst>
              <a:ext uri="{FF2B5EF4-FFF2-40B4-BE49-F238E27FC236}">
                <a16:creationId xmlns="" xmlns:a16="http://schemas.microsoft.com/office/drawing/2014/main" id="{6B62C294-81E0-9C42-B607-519702965BEB}"/>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BB4530CF-B245-AB48-A7F4-28C90D2DEE0A}"/>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924BE365-1412-9444-A493-9EF33CDA40CC}"/>
              </a:ext>
            </a:extLst>
          </p:cNvPr>
          <p:cNvSpPr>
            <a:spLocks noGrp="1"/>
          </p:cNvSpPr>
          <p:nvPr>
            <p:ph type="sldNum" sz="quarter" idx="12"/>
          </p:nvPr>
        </p:nvSpPr>
        <p:spPr/>
        <p:txBody>
          <a:bodyPr/>
          <a:lstStyle/>
          <a:p>
            <a:fld id="{544A5C6C-F315-4E99-B6A8-F0F90911BB40}" type="slidenum">
              <a:rPr lang="en-US" smtClean="0"/>
              <a:pPr/>
              <a:t>64</a:t>
            </a:fld>
            <a:endParaRPr lang="en-US" dirty="0"/>
          </a:p>
        </p:txBody>
      </p:sp>
    </p:spTree>
    <p:extLst>
      <p:ext uri="{BB962C8B-B14F-4D97-AF65-F5344CB8AC3E}">
        <p14:creationId xmlns:p14="http://schemas.microsoft.com/office/powerpoint/2010/main" val="3267633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Ambiguity</a:t>
            </a:r>
          </a:p>
        </p:txBody>
      </p:sp>
      <p:sp>
        <p:nvSpPr>
          <p:cNvPr id="3" name="Content Placeholder 2"/>
          <p:cNvSpPr>
            <a:spLocks noGrp="1"/>
          </p:cNvSpPr>
          <p:nvPr>
            <p:ph idx="1"/>
          </p:nvPr>
        </p:nvSpPr>
        <p:spPr/>
        <p:txBody>
          <a:bodyPr>
            <a:normAutofit/>
          </a:bodyPr>
          <a:lstStyle/>
          <a:p>
            <a:r>
              <a:rPr lang="en-US" dirty="0"/>
              <a:t>“Most people like to believe something is or is not true. Great scientists tolerate ambiguity very well. They believe the theory enough to go ahead; they doubt it enough to notice the errors and faults so they can step forward and create the new replacement theory. If you believe too much you'll never notice the flaws; if you doubt too much you won't get started. It requires a lovely balance. But most great scientists are well aware of why their theories are true and they are also well aware of some slight misfits which don't quite fit and they don't forget it.”</a:t>
            </a:r>
          </a:p>
        </p:txBody>
      </p:sp>
      <p:sp>
        <p:nvSpPr>
          <p:cNvPr id="7" name="Date Placeholder 6">
            <a:extLst>
              <a:ext uri="{FF2B5EF4-FFF2-40B4-BE49-F238E27FC236}">
                <a16:creationId xmlns="" xmlns:a16="http://schemas.microsoft.com/office/drawing/2014/main" id="{FDE1B3B8-3BB1-804C-9BEC-C7D24BD1DF34}"/>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694CDB1A-95E2-DF4E-9092-3087C2355A11}"/>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0B71184C-B854-CF49-AED9-DA82A40CB581}"/>
              </a:ext>
            </a:extLst>
          </p:cNvPr>
          <p:cNvSpPr>
            <a:spLocks noGrp="1"/>
          </p:cNvSpPr>
          <p:nvPr>
            <p:ph type="sldNum" sz="quarter" idx="12"/>
          </p:nvPr>
        </p:nvSpPr>
        <p:spPr/>
        <p:txBody>
          <a:bodyPr/>
          <a:lstStyle/>
          <a:p>
            <a:fld id="{544A5C6C-F315-4E99-B6A8-F0F90911BB40}" type="slidenum">
              <a:rPr lang="en-US" smtClean="0"/>
              <a:pPr/>
              <a:t>65</a:t>
            </a:fld>
            <a:endParaRPr lang="en-US" dirty="0"/>
          </a:p>
        </p:txBody>
      </p:sp>
    </p:spTree>
    <p:extLst>
      <p:ext uri="{BB962C8B-B14F-4D97-AF65-F5344CB8AC3E}">
        <p14:creationId xmlns:p14="http://schemas.microsoft.com/office/powerpoint/2010/main" val="3035338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Emotional Commitment </a:t>
            </a:r>
            <a:r>
              <a:rPr lang="en-US" dirty="0">
                <a:sym typeface="Wingdings" panose="05000000000000000000" pitchFamily="2" charset="2"/>
              </a:rPr>
              <a:t> </a:t>
            </a:r>
            <a:r>
              <a:rPr lang="en-US" dirty="0"/>
              <a:t>Subconscious</a:t>
            </a:r>
          </a:p>
        </p:txBody>
      </p:sp>
      <p:sp>
        <p:nvSpPr>
          <p:cNvPr id="3" name="Content Placeholder 2"/>
          <p:cNvSpPr>
            <a:spLocks noGrp="1"/>
          </p:cNvSpPr>
          <p:nvPr>
            <p:ph idx="1"/>
          </p:nvPr>
        </p:nvSpPr>
        <p:spPr/>
        <p:txBody>
          <a:bodyPr>
            <a:normAutofit fontScale="85000" lnSpcReduction="10000"/>
          </a:bodyPr>
          <a:lstStyle/>
          <a:p>
            <a:r>
              <a:rPr lang="en-US" dirty="0"/>
              <a:t>“Everybody who has studied creativity is driven finally to saying, ``creativity comes out of your subconscious.'' Somehow, suddenly, there it is. It just appears. ”</a:t>
            </a:r>
          </a:p>
          <a:p>
            <a:r>
              <a:rPr lang="en-US" dirty="0"/>
              <a:t>“If you are deeply immersed and committed to a topic, day after day after day, your subconscious has nothing to do but work on your problem. And so you wake up one morning, or on some afternoon, and there's the answer. ”</a:t>
            </a:r>
          </a:p>
          <a:p>
            <a:r>
              <a:rPr lang="en-US" dirty="0"/>
              <a:t>“So the way to manage yourself is that when you have a real important problem you don't let anything else get the center of your attention - you keep your thoughts on the problem. Keep your subconscious starved so it has to work on </a:t>
            </a:r>
            <a:r>
              <a:rPr lang="en-US" i="1" dirty="0"/>
              <a:t>your</a:t>
            </a:r>
            <a:r>
              <a:rPr lang="en-US" dirty="0"/>
              <a:t> problem, so you can sleep peacefully and get the answer in the morning, free.”</a:t>
            </a:r>
          </a:p>
        </p:txBody>
      </p:sp>
      <p:sp>
        <p:nvSpPr>
          <p:cNvPr id="7" name="Date Placeholder 6">
            <a:extLst>
              <a:ext uri="{FF2B5EF4-FFF2-40B4-BE49-F238E27FC236}">
                <a16:creationId xmlns="" xmlns:a16="http://schemas.microsoft.com/office/drawing/2014/main" id="{08F98144-6324-4F42-995B-008E88BE9471}"/>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AD4EFCE7-E61D-0E48-B1E0-5366DB5AE61D}"/>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1CE40BA3-C195-C843-A4AA-BA7177970F09}"/>
              </a:ext>
            </a:extLst>
          </p:cNvPr>
          <p:cNvSpPr>
            <a:spLocks noGrp="1"/>
          </p:cNvSpPr>
          <p:nvPr>
            <p:ph type="sldNum" sz="quarter" idx="12"/>
          </p:nvPr>
        </p:nvSpPr>
        <p:spPr/>
        <p:txBody>
          <a:bodyPr/>
          <a:lstStyle/>
          <a:p>
            <a:fld id="{544A5C6C-F315-4E99-B6A8-F0F90911BB40}" type="slidenum">
              <a:rPr lang="en-US" smtClean="0"/>
              <a:pPr/>
              <a:t>66</a:t>
            </a:fld>
            <a:endParaRPr lang="en-US" dirty="0"/>
          </a:p>
        </p:txBody>
      </p:sp>
    </p:spTree>
    <p:extLst>
      <p:ext uri="{BB962C8B-B14F-4D97-AF65-F5344CB8AC3E}">
        <p14:creationId xmlns:p14="http://schemas.microsoft.com/office/powerpoint/2010/main" val="1550117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on Important Problem</a:t>
            </a:r>
          </a:p>
        </p:txBody>
      </p:sp>
      <p:sp>
        <p:nvSpPr>
          <p:cNvPr id="3" name="Content Placeholder 2"/>
          <p:cNvSpPr>
            <a:spLocks noGrp="1"/>
          </p:cNvSpPr>
          <p:nvPr>
            <p:ph idx="1"/>
          </p:nvPr>
        </p:nvSpPr>
        <p:spPr/>
        <p:txBody>
          <a:bodyPr>
            <a:normAutofit/>
          </a:bodyPr>
          <a:lstStyle/>
          <a:p>
            <a:r>
              <a:rPr lang="en-US" sz="2800" dirty="0"/>
              <a:t>“What important problems are you working on?”</a:t>
            </a:r>
          </a:p>
          <a:p>
            <a:r>
              <a:rPr lang="en-US" sz="2800" dirty="0"/>
              <a:t>“What are the important problems in [your] field?”</a:t>
            </a:r>
          </a:p>
          <a:p>
            <a:r>
              <a:rPr lang="en-US" sz="2800" dirty="0"/>
              <a:t>“If what you are doing is not important, and if you don't think it is going to lead to something important, why are you at Bell Labs working on it?”</a:t>
            </a:r>
          </a:p>
          <a:p>
            <a:endParaRPr lang="en-US" sz="2800" dirty="0"/>
          </a:p>
        </p:txBody>
      </p:sp>
      <p:sp>
        <p:nvSpPr>
          <p:cNvPr id="7" name="Date Placeholder 6">
            <a:extLst>
              <a:ext uri="{FF2B5EF4-FFF2-40B4-BE49-F238E27FC236}">
                <a16:creationId xmlns="" xmlns:a16="http://schemas.microsoft.com/office/drawing/2014/main" id="{547780C9-799F-8945-B612-B9189DCBDD7C}"/>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E9B5FA42-933E-6741-A1A4-956493CF15D5}"/>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2E92A6A8-27A0-5E4B-998F-3B69D6DDEA94}"/>
              </a:ext>
            </a:extLst>
          </p:cNvPr>
          <p:cNvSpPr>
            <a:spLocks noGrp="1"/>
          </p:cNvSpPr>
          <p:nvPr>
            <p:ph type="sldNum" sz="quarter" idx="12"/>
          </p:nvPr>
        </p:nvSpPr>
        <p:spPr/>
        <p:txBody>
          <a:bodyPr/>
          <a:lstStyle/>
          <a:p>
            <a:fld id="{544A5C6C-F315-4E99-B6A8-F0F90911BB40}" type="slidenum">
              <a:rPr lang="en-US" smtClean="0"/>
              <a:pPr/>
              <a:t>67</a:t>
            </a:fld>
            <a:endParaRPr lang="en-US" dirty="0"/>
          </a:p>
        </p:txBody>
      </p:sp>
    </p:spTree>
    <p:extLst>
      <p:ext uri="{BB962C8B-B14F-4D97-AF65-F5344CB8AC3E}">
        <p14:creationId xmlns:p14="http://schemas.microsoft.com/office/powerpoint/2010/main" val="1151914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on Important Problem – cont.</a:t>
            </a:r>
          </a:p>
        </p:txBody>
      </p:sp>
      <p:sp>
        <p:nvSpPr>
          <p:cNvPr id="3" name="Content Placeholder 2"/>
          <p:cNvSpPr>
            <a:spLocks noGrp="1"/>
          </p:cNvSpPr>
          <p:nvPr>
            <p:ph idx="1"/>
          </p:nvPr>
        </p:nvSpPr>
        <p:spPr/>
        <p:txBody>
          <a:bodyPr>
            <a:normAutofit lnSpcReduction="10000"/>
          </a:bodyPr>
          <a:lstStyle/>
          <a:p>
            <a:r>
              <a:rPr lang="en-US" dirty="0"/>
              <a:t>“We didn't work on (1) time travel, (2) teleportation, and (3) antigravity. They are not important problems because we do not have an attack. It's not the consequence that makes a problem important, it is that you have a reasonable attack. That is what makes a problem important. ”</a:t>
            </a:r>
          </a:p>
          <a:p>
            <a:r>
              <a:rPr lang="en-US" dirty="0"/>
              <a:t>“The average scientist, so far as I can make out, spends almost all his time working on problems which he believes will not be important and he also doesn't believe that they will lead to important problems.”</a:t>
            </a:r>
          </a:p>
        </p:txBody>
      </p:sp>
      <p:sp>
        <p:nvSpPr>
          <p:cNvPr id="7" name="Date Placeholder 6">
            <a:extLst>
              <a:ext uri="{FF2B5EF4-FFF2-40B4-BE49-F238E27FC236}">
                <a16:creationId xmlns="" xmlns:a16="http://schemas.microsoft.com/office/drawing/2014/main" id="{6C6E7E73-27AA-0048-9628-A8010D0B9C83}"/>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26BF59EC-DD3D-C845-B664-F456CC083E51}"/>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C995E92B-CE43-A24C-943A-4ADF7F6652A7}"/>
              </a:ext>
            </a:extLst>
          </p:cNvPr>
          <p:cNvSpPr>
            <a:spLocks noGrp="1"/>
          </p:cNvSpPr>
          <p:nvPr>
            <p:ph type="sldNum" sz="quarter" idx="12"/>
          </p:nvPr>
        </p:nvSpPr>
        <p:spPr/>
        <p:txBody>
          <a:bodyPr/>
          <a:lstStyle/>
          <a:p>
            <a:fld id="{544A5C6C-F315-4E99-B6A8-F0F90911BB40}" type="slidenum">
              <a:rPr lang="en-US" smtClean="0"/>
              <a:pPr/>
              <a:t>68</a:t>
            </a:fld>
            <a:endParaRPr lang="en-US" dirty="0"/>
          </a:p>
        </p:txBody>
      </p:sp>
    </p:spTree>
    <p:extLst>
      <p:ext uri="{BB962C8B-B14F-4D97-AF65-F5344CB8AC3E}">
        <p14:creationId xmlns:p14="http://schemas.microsoft.com/office/powerpoint/2010/main" val="1192125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on Important Problem – cont.</a:t>
            </a:r>
          </a:p>
        </p:txBody>
      </p:sp>
      <p:sp>
        <p:nvSpPr>
          <p:cNvPr id="3" name="Content Placeholder 2"/>
          <p:cNvSpPr>
            <a:spLocks noGrp="1"/>
          </p:cNvSpPr>
          <p:nvPr>
            <p:ph idx="1"/>
          </p:nvPr>
        </p:nvSpPr>
        <p:spPr/>
        <p:txBody>
          <a:bodyPr/>
          <a:lstStyle/>
          <a:p>
            <a:r>
              <a:rPr lang="en-US" dirty="0"/>
              <a:t>“even if you believe that great science is a matter of luck, you can stand on a mountain top where lightning strikes; you don't have to hide in the valley where you're safe. But the average scientist does routine safe work almost all the time and so he (or she) doesn't produce much. It's that simple. If you want to do great work, you clearly must work on important problems, and you should have an idea.”</a:t>
            </a:r>
          </a:p>
        </p:txBody>
      </p:sp>
      <p:sp>
        <p:nvSpPr>
          <p:cNvPr id="7" name="Date Placeholder 6">
            <a:extLst>
              <a:ext uri="{FF2B5EF4-FFF2-40B4-BE49-F238E27FC236}">
                <a16:creationId xmlns="" xmlns:a16="http://schemas.microsoft.com/office/drawing/2014/main" id="{4877877F-6B5C-844F-9E4B-4E4C93B3CECD}"/>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28FEA3EF-6D7B-F547-8E65-3EA44FBBBF42}"/>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3E899B3F-3EE4-D34F-9C5C-D360C832AF72}"/>
              </a:ext>
            </a:extLst>
          </p:cNvPr>
          <p:cNvSpPr>
            <a:spLocks noGrp="1"/>
          </p:cNvSpPr>
          <p:nvPr>
            <p:ph type="sldNum" sz="quarter" idx="12"/>
          </p:nvPr>
        </p:nvSpPr>
        <p:spPr/>
        <p:txBody>
          <a:bodyPr/>
          <a:lstStyle/>
          <a:p>
            <a:fld id="{544A5C6C-F315-4E99-B6A8-F0F90911BB40}" type="slidenum">
              <a:rPr lang="en-US" smtClean="0"/>
              <a:pPr/>
              <a:t>69</a:t>
            </a:fld>
            <a:endParaRPr lang="en-US" dirty="0"/>
          </a:p>
        </p:txBody>
      </p:sp>
    </p:spTree>
    <p:extLst>
      <p:ext uri="{BB962C8B-B14F-4D97-AF65-F5344CB8AC3E}">
        <p14:creationId xmlns:p14="http://schemas.microsoft.com/office/powerpoint/2010/main" val="316291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Types</a:t>
            </a:r>
            <a:r>
              <a:rPr lang="zh-CN" altLang="en-US" dirty="0"/>
              <a:t> </a:t>
            </a:r>
            <a:r>
              <a:rPr lang="en-US" altLang="zh-CN" dirty="0"/>
              <a:t>of</a:t>
            </a:r>
            <a:r>
              <a:rPr lang="zh-CN" altLang="en-US" dirty="0"/>
              <a:t> </a:t>
            </a:r>
            <a:r>
              <a:rPr lang="en-US" altLang="zh-CN" dirty="0"/>
              <a:t>Publication</a:t>
            </a:r>
            <a:endParaRPr lang="en-US" dirty="0"/>
          </a:p>
        </p:txBody>
      </p:sp>
      <p:sp>
        <p:nvSpPr>
          <p:cNvPr id="3" name="Content Placeholder 2">
            <a:extLst>
              <a:ext uri="{FF2B5EF4-FFF2-40B4-BE49-F238E27FC236}">
                <a16:creationId xmlns="" xmlns:a16="http://schemas.microsoft.com/office/drawing/2014/main" id="{860291AE-6D75-4940-9006-12F9BB36861E}"/>
              </a:ext>
            </a:extLst>
          </p:cNvPr>
          <p:cNvSpPr>
            <a:spLocks noGrp="1"/>
          </p:cNvSpPr>
          <p:nvPr>
            <p:ph idx="1"/>
          </p:nvPr>
        </p:nvSpPr>
        <p:spPr/>
        <p:txBody>
          <a:bodyPr/>
          <a:lstStyle/>
          <a:p>
            <a:endParaRPr lang="en-US"/>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3747" y="2282379"/>
            <a:ext cx="1427765" cy="1595939"/>
          </a:xfrm>
          <a:prstGeom prst="rect">
            <a:avLst/>
          </a:prstGeom>
        </p:spPr>
      </p:pic>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6706" y="2282379"/>
            <a:ext cx="1387745" cy="1711552"/>
          </a:xfrm>
          <a:prstGeom prst="rect">
            <a:avLst/>
          </a:prstGeom>
        </p:spPr>
      </p:pic>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69121" y="2097679"/>
            <a:ext cx="1830987" cy="1830987"/>
          </a:xfrm>
          <a:prstGeom prst="rect">
            <a:avLst/>
          </a:prstGeom>
        </p:spPr>
      </p:pic>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06373" y="2272738"/>
            <a:ext cx="1564629" cy="1564629"/>
          </a:xfrm>
          <a:prstGeom prst="rect">
            <a:avLst/>
          </a:prstGeom>
        </p:spPr>
      </p:pic>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1459" y="2963099"/>
            <a:ext cx="956345" cy="347472"/>
          </a:xfrm>
          <a:prstGeom prst="rect">
            <a:avLst/>
          </a:prstGeom>
        </p:spPr>
      </p:pic>
      <p:sp>
        <p:nvSpPr>
          <p:cNvPr id="26" name="Rectangle 25"/>
          <p:cNvSpPr/>
          <p:nvPr/>
        </p:nvSpPr>
        <p:spPr>
          <a:xfrm>
            <a:off x="457201" y="3946203"/>
            <a:ext cx="1825692" cy="890115"/>
          </a:xfrm>
          <a:prstGeom prst="rect">
            <a:avLst/>
          </a:prstGeom>
        </p:spPr>
        <p:txBody>
          <a:bodyPr wrap="square">
            <a:spAutoFit/>
          </a:bodyPr>
          <a:lstStyle/>
          <a:p>
            <a:pPr algn="ctr">
              <a:lnSpc>
                <a:spcPct val="80000"/>
              </a:lnSpc>
            </a:pPr>
            <a:r>
              <a:rPr lang="en-US" sz="3200" dirty="0"/>
              <a:t>Technical</a:t>
            </a:r>
          </a:p>
          <a:p>
            <a:pPr algn="ctr">
              <a:lnSpc>
                <a:spcPct val="80000"/>
              </a:lnSpc>
            </a:pPr>
            <a:r>
              <a:rPr lang="en-US" sz="3200" dirty="0"/>
              <a:t>Reports</a:t>
            </a:r>
          </a:p>
        </p:txBody>
      </p:sp>
      <p:sp>
        <p:nvSpPr>
          <p:cNvPr id="27" name="Rectangle 26"/>
          <p:cNvSpPr/>
          <p:nvPr/>
        </p:nvSpPr>
        <p:spPr>
          <a:xfrm>
            <a:off x="2553136" y="3956077"/>
            <a:ext cx="2107265" cy="880241"/>
          </a:xfrm>
          <a:prstGeom prst="rect">
            <a:avLst/>
          </a:prstGeom>
        </p:spPr>
        <p:txBody>
          <a:bodyPr wrap="square">
            <a:spAutoFit/>
          </a:bodyPr>
          <a:lstStyle/>
          <a:p>
            <a:pPr algn="ctr">
              <a:lnSpc>
                <a:spcPct val="80000"/>
              </a:lnSpc>
            </a:pPr>
            <a:r>
              <a:rPr lang="en-US" altLang="zh-CN" sz="3200" dirty="0"/>
              <a:t>Conference</a:t>
            </a:r>
          </a:p>
          <a:p>
            <a:pPr algn="ctr">
              <a:lnSpc>
                <a:spcPct val="80000"/>
              </a:lnSpc>
            </a:pPr>
            <a:r>
              <a:rPr lang="en-US" altLang="zh-CN" sz="3200" dirty="0"/>
              <a:t>Papers</a:t>
            </a:r>
            <a:endParaRPr lang="en-US" sz="3200" dirty="0"/>
          </a:p>
        </p:txBody>
      </p:sp>
      <p:sp>
        <p:nvSpPr>
          <p:cNvPr id="28" name="Rectangle 27"/>
          <p:cNvSpPr/>
          <p:nvPr/>
        </p:nvSpPr>
        <p:spPr>
          <a:xfrm>
            <a:off x="4873061" y="3946203"/>
            <a:ext cx="1587012" cy="890115"/>
          </a:xfrm>
          <a:prstGeom prst="rect">
            <a:avLst/>
          </a:prstGeom>
        </p:spPr>
        <p:txBody>
          <a:bodyPr wrap="square">
            <a:spAutoFit/>
          </a:bodyPr>
          <a:lstStyle/>
          <a:p>
            <a:pPr algn="ctr">
              <a:lnSpc>
                <a:spcPct val="80000"/>
              </a:lnSpc>
            </a:pPr>
            <a:r>
              <a:rPr lang="en-US" altLang="zh-CN" sz="3200" dirty="0"/>
              <a:t>Journal</a:t>
            </a:r>
          </a:p>
          <a:p>
            <a:pPr algn="ctr">
              <a:lnSpc>
                <a:spcPct val="80000"/>
              </a:lnSpc>
            </a:pPr>
            <a:r>
              <a:rPr lang="en-US" altLang="zh-CN" sz="3200" dirty="0"/>
              <a:t>Papers</a:t>
            </a:r>
            <a:endParaRPr lang="en-US" sz="3200" dirty="0"/>
          </a:p>
        </p:txBody>
      </p:sp>
      <p:sp>
        <p:nvSpPr>
          <p:cNvPr id="29" name="Rectangle 28"/>
          <p:cNvSpPr/>
          <p:nvPr/>
        </p:nvSpPr>
        <p:spPr>
          <a:xfrm>
            <a:off x="6796022" y="3956077"/>
            <a:ext cx="1674979" cy="880241"/>
          </a:xfrm>
          <a:prstGeom prst="rect">
            <a:avLst/>
          </a:prstGeom>
        </p:spPr>
        <p:txBody>
          <a:bodyPr wrap="square">
            <a:spAutoFit/>
          </a:bodyPr>
          <a:lstStyle/>
          <a:p>
            <a:pPr algn="ctr">
              <a:lnSpc>
                <a:spcPct val="80000"/>
              </a:lnSpc>
            </a:pPr>
            <a:r>
              <a:rPr lang="en-US" altLang="zh-CN" sz="3200" dirty="0"/>
              <a:t>Book</a:t>
            </a:r>
          </a:p>
          <a:p>
            <a:pPr algn="ctr">
              <a:lnSpc>
                <a:spcPct val="80000"/>
              </a:lnSpc>
            </a:pPr>
            <a:r>
              <a:rPr lang="en-US" altLang="zh-CN" sz="3200" dirty="0"/>
              <a:t>Chapters</a:t>
            </a:r>
            <a:endParaRPr lang="en-US" sz="3200" dirty="0"/>
          </a:p>
        </p:txBody>
      </p:sp>
      <p:cxnSp>
        <p:nvCxnSpPr>
          <p:cNvPr id="30" name="Straight Connector 29"/>
          <p:cNvCxnSpPr/>
          <p:nvPr/>
        </p:nvCxnSpPr>
        <p:spPr>
          <a:xfrm>
            <a:off x="501252" y="1944414"/>
            <a:ext cx="7924801" cy="0"/>
          </a:xfrm>
          <a:prstGeom prst="line">
            <a:avLst/>
          </a:prstGeom>
          <a:ln w="88900" cmpd="tri">
            <a:headEnd type="stealth"/>
            <a:tailEnd type="stealth"/>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74519" y="1360608"/>
            <a:ext cx="578070" cy="522115"/>
          </a:xfrm>
          <a:prstGeom prst="rect">
            <a:avLst/>
          </a:prstGeom>
        </p:spPr>
      </p:pic>
      <p:pic>
        <p:nvPicPr>
          <p:cNvPr id="32" name="Picture 3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485377" y="1371117"/>
            <a:ext cx="572814" cy="522115"/>
          </a:xfrm>
          <a:prstGeom prst="rect">
            <a:avLst/>
          </a:prstGeom>
        </p:spPr>
      </p:pic>
      <p:sp>
        <p:nvSpPr>
          <p:cNvPr id="33" name="Rectangle 32"/>
          <p:cNvSpPr/>
          <p:nvPr/>
        </p:nvSpPr>
        <p:spPr>
          <a:xfrm>
            <a:off x="3397401" y="1234956"/>
            <a:ext cx="1787669" cy="769441"/>
          </a:xfrm>
          <a:prstGeom prst="rect">
            <a:avLst/>
          </a:prstGeom>
          <a:noFill/>
        </p:spPr>
        <p:txBody>
          <a:bodyPr wrap="none" lIns="91440" tIns="45720" rIns="91440" bIns="45720">
            <a:spAutoFit/>
          </a:bodyPr>
          <a:lstStyle/>
          <a:p>
            <a:pPr algn="ctr"/>
            <a:r>
              <a:rPr lang="en-US" altLang="zh-CN" sz="4400" b="1" spc="50" dirty="0">
                <a:ln w="9525" cmpd="sng">
                  <a:solidFill>
                    <a:schemeClr val="accent1"/>
                  </a:solidFill>
                  <a:prstDash val="solid"/>
                </a:ln>
                <a:gradFill flip="none" rotWithShape="1">
                  <a:gsLst>
                    <a:gs pos="0">
                      <a:schemeClr val="accent3">
                        <a:lumMod val="75000"/>
                      </a:schemeClr>
                    </a:gs>
                    <a:gs pos="50000">
                      <a:srgbClr val="FFC000">
                        <a:tint val="44500"/>
                        <a:satMod val="160000"/>
                      </a:srgbClr>
                    </a:gs>
                    <a:gs pos="100000">
                      <a:srgbClr val="FF0000"/>
                    </a:gs>
                  </a:gsLst>
                  <a:lin ang="0" scaled="1"/>
                  <a:tileRect/>
                </a:gradFill>
                <a:effectLst>
                  <a:glow rad="38100">
                    <a:schemeClr val="accent1">
                      <a:alpha val="40000"/>
                    </a:schemeClr>
                  </a:glow>
                </a:effectLst>
              </a:rPr>
              <a:t>Timely</a:t>
            </a:r>
            <a:endParaRPr lang="en-US" altLang="zh-CN" sz="4400" b="1" cap="none" spc="50" dirty="0">
              <a:ln w="9525" cmpd="sng">
                <a:solidFill>
                  <a:schemeClr val="accent1"/>
                </a:solidFill>
                <a:prstDash val="solid"/>
              </a:ln>
              <a:gradFill flip="none" rotWithShape="1">
                <a:gsLst>
                  <a:gs pos="0">
                    <a:schemeClr val="accent3">
                      <a:lumMod val="75000"/>
                    </a:schemeClr>
                  </a:gs>
                  <a:gs pos="50000">
                    <a:srgbClr val="FFC000">
                      <a:tint val="44500"/>
                      <a:satMod val="160000"/>
                    </a:srgbClr>
                  </a:gs>
                  <a:gs pos="100000">
                    <a:srgbClr val="FF0000"/>
                  </a:gs>
                </a:gsLst>
                <a:lin ang="0" scaled="1"/>
                <a:tileRect/>
              </a:gradFill>
              <a:effectLst>
                <a:glow rad="38100">
                  <a:schemeClr val="accent1">
                    <a:alpha val="40000"/>
                  </a:schemeClr>
                </a:glow>
              </a:effectLst>
            </a:endParaRPr>
          </a:p>
        </p:txBody>
      </p:sp>
      <p:cxnSp>
        <p:nvCxnSpPr>
          <p:cNvPr id="34" name="Straight Connector 33"/>
          <p:cNvCxnSpPr/>
          <p:nvPr/>
        </p:nvCxnSpPr>
        <p:spPr>
          <a:xfrm>
            <a:off x="457200" y="5084441"/>
            <a:ext cx="7924801" cy="0"/>
          </a:xfrm>
          <a:prstGeom prst="line">
            <a:avLst/>
          </a:prstGeom>
          <a:ln w="88900" cmpd="tri">
            <a:headEnd type="stealth"/>
            <a:tailEnd type="stealt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564205" y="5158896"/>
            <a:ext cx="578070" cy="522115"/>
          </a:xfrm>
          <a:prstGeom prst="rect">
            <a:avLst/>
          </a:prstGeom>
        </p:spPr>
      </p:pic>
      <p:pic>
        <p:nvPicPr>
          <p:cNvPr id="36" name="Picture 35"/>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14702" y="5158895"/>
            <a:ext cx="572814" cy="522115"/>
          </a:xfrm>
          <a:prstGeom prst="rect">
            <a:avLst/>
          </a:prstGeom>
        </p:spPr>
      </p:pic>
      <p:sp>
        <p:nvSpPr>
          <p:cNvPr id="37" name="Rectangle 36"/>
          <p:cNvSpPr/>
          <p:nvPr/>
        </p:nvSpPr>
        <p:spPr>
          <a:xfrm>
            <a:off x="3555199" y="5042483"/>
            <a:ext cx="1383969" cy="769441"/>
          </a:xfrm>
          <a:prstGeom prst="rect">
            <a:avLst/>
          </a:prstGeom>
          <a:noFill/>
        </p:spPr>
        <p:txBody>
          <a:bodyPr wrap="none" lIns="91440" tIns="45720" rIns="91440" bIns="45720">
            <a:spAutoFit/>
          </a:bodyPr>
          <a:lstStyle/>
          <a:p>
            <a:pPr algn="ctr"/>
            <a:r>
              <a:rPr lang="en-US" altLang="zh-CN" sz="4400" b="1" spc="50" dirty="0">
                <a:ln w="9525" cmpd="sng">
                  <a:solidFill>
                    <a:schemeClr val="accent1"/>
                  </a:solidFill>
                  <a:prstDash val="solid"/>
                </a:ln>
                <a:gradFill flip="none" rotWithShape="1">
                  <a:gsLst>
                    <a:gs pos="0">
                      <a:srgbClr val="FF0000"/>
                    </a:gs>
                    <a:gs pos="50000">
                      <a:srgbClr val="FFC000">
                        <a:tint val="44500"/>
                        <a:satMod val="160000"/>
                      </a:srgbClr>
                    </a:gs>
                    <a:gs pos="100000">
                      <a:schemeClr val="accent3">
                        <a:lumMod val="75000"/>
                      </a:schemeClr>
                    </a:gs>
                  </a:gsLst>
                  <a:lin ang="0" scaled="1"/>
                  <a:tileRect/>
                </a:gradFill>
                <a:effectLst>
                  <a:glow rad="38100">
                    <a:schemeClr val="accent1">
                      <a:alpha val="40000"/>
                    </a:schemeClr>
                  </a:glow>
                </a:effectLst>
              </a:rPr>
              <a:t>Trust</a:t>
            </a:r>
            <a:endParaRPr lang="en-US" altLang="zh-CN" sz="4400" b="1" cap="none" spc="50" dirty="0">
              <a:ln w="9525" cmpd="sng">
                <a:solidFill>
                  <a:schemeClr val="accent1"/>
                </a:solidFill>
                <a:prstDash val="solid"/>
              </a:ln>
              <a:gradFill flip="none" rotWithShape="1">
                <a:gsLst>
                  <a:gs pos="0">
                    <a:srgbClr val="FF0000"/>
                  </a:gs>
                  <a:gs pos="50000">
                    <a:srgbClr val="FFC000">
                      <a:tint val="44500"/>
                      <a:satMod val="160000"/>
                    </a:srgbClr>
                  </a:gs>
                  <a:gs pos="100000">
                    <a:schemeClr val="accent3">
                      <a:lumMod val="75000"/>
                    </a:schemeClr>
                  </a:gs>
                </a:gsLst>
                <a:lin ang="0" scaled="1"/>
                <a:tileRect/>
              </a:gradFill>
              <a:effectLst>
                <a:glow rad="38100">
                  <a:schemeClr val="accent1">
                    <a:alpha val="40000"/>
                  </a:schemeClr>
                </a:glow>
              </a:effectLst>
            </a:endParaRPr>
          </a:p>
        </p:txBody>
      </p:sp>
      <p:grpSp>
        <p:nvGrpSpPr>
          <p:cNvPr id="49" name="Group 48"/>
          <p:cNvGrpSpPr/>
          <p:nvPr/>
        </p:nvGrpSpPr>
        <p:grpSpPr>
          <a:xfrm>
            <a:off x="2695128" y="5927301"/>
            <a:ext cx="3764945" cy="461665"/>
            <a:chOff x="2553136" y="5950135"/>
            <a:chExt cx="3764945" cy="461665"/>
          </a:xfrm>
        </p:grpSpPr>
        <p:sp>
          <p:nvSpPr>
            <p:cNvPr id="39" name="TextBox 38"/>
            <p:cNvSpPr txBox="1"/>
            <p:nvPr/>
          </p:nvSpPr>
          <p:spPr>
            <a:xfrm>
              <a:off x="3551460" y="5950135"/>
              <a:ext cx="1839310" cy="461665"/>
            </a:xfrm>
            <a:prstGeom prst="rect">
              <a:avLst/>
            </a:prstGeom>
            <a:noFill/>
          </p:spPr>
          <p:txBody>
            <a:bodyPr wrap="square" rtlCol="0">
              <a:spAutoFit/>
            </a:bodyPr>
            <a:lstStyle/>
            <a:p>
              <a:r>
                <a:rPr lang="en-US" altLang="zh-CN" sz="2400" dirty="0">
                  <a:solidFill>
                    <a:schemeClr val="accent5">
                      <a:lumMod val="50000"/>
                    </a:schemeClr>
                  </a:solidFill>
                </a:rPr>
                <a:t>CCF</a:t>
              </a:r>
              <a:r>
                <a:rPr lang="zh-CN" altLang="en-US" sz="2400" dirty="0">
                  <a:solidFill>
                    <a:schemeClr val="accent5">
                      <a:lumMod val="50000"/>
                    </a:schemeClr>
                  </a:solidFill>
                </a:rPr>
                <a:t> </a:t>
              </a:r>
              <a:r>
                <a:rPr lang="en-US" altLang="zh-CN" sz="2400" dirty="0">
                  <a:solidFill>
                    <a:schemeClr val="accent5">
                      <a:lumMod val="50000"/>
                    </a:schemeClr>
                  </a:solidFill>
                </a:rPr>
                <a:t>Ranking</a:t>
              </a:r>
              <a:endParaRPr lang="en-US" sz="2400" dirty="0">
                <a:solidFill>
                  <a:schemeClr val="accent5">
                    <a:lumMod val="50000"/>
                  </a:schemeClr>
                </a:solidFill>
              </a:endParaRPr>
            </a:p>
          </p:txBody>
        </p:sp>
        <p:cxnSp>
          <p:nvCxnSpPr>
            <p:cNvPr id="41" name="Straight Connector 40"/>
            <p:cNvCxnSpPr>
              <a:stCxn id="39" idx="1"/>
            </p:cNvCxnSpPr>
            <p:nvPr/>
          </p:nvCxnSpPr>
          <p:spPr>
            <a:xfrm flipH="1" flipV="1">
              <a:off x="2553136" y="6180721"/>
              <a:ext cx="998324" cy="247"/>
            </a:xfrm>
            <a:prstGeom prst="line">
              <a:avLst/>
            </a:prstGeom>
            <a:ln w="22225">
              <a:solidFill>
                <a:schemeClr val="accent5">
                  <a:lumMod val="50000"/>
                </a:schemeClr>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185070" y="6171393"/>
              <a:ext cx="1133011" cy="9328"/>
            </a:xfrm>
            <a:prstGeom prst="line">
              <a:avLst/>
            </a:prstGeom>
            <a:ln w="22225">
              <a:solidFill>
                <a:schemeClr val="accent5">
                  <a:lumMod val="50000"/>
                </a:schemeClr>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553136" y="6051550"/>
              <a:ext cx="0" cy="260350"/>
            </a:xfrm>
            <a:prstGeom prst="line">
              <a:avLst/>
            </a:prstGeom>
            <a:ln w="22225">
              <a:solidFill>
                <a:schemeClr val="accent5">
                  <a:lumMod val="50000"/>
                </a:schemeClr>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318081" y="6051550"/>
              <a:ext cx="0" cy="260350"/>
            </a:xfrm>
            <a:prstGeom prst="line">
              <a:avLst/>
            </a:prstGeom>
            <a:ln w="22225">
              <a:solidFill>
                <a:schemeClr val="accent5">
                  <a:lumMod val="50000"/>
                </a:schemeClr>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 xmlns:a16="http://schemas.microsoft.com/office/drawing/2014/main" id="{1F1D4523-456C-4C4E-A92E-0D62CAD40F59}"/>
              </a:ext>
            </a:extLst>
          </p:cNvPr>
          <p:cNvSpPr>
            <a:spLocks noGrp="1"/>
          </p:cNvSpPr>
          <p:nvPr>
            <p:ph type="dt" sz="half" idx="10"/>
          </p:nvPr>
        </p:nvSpPr>
        <p:spPr/>
        <p:txBody>
          <a:bodyPr/>
          <a:lstStyle/>
          <a:p>
            <a:r>
              <a:rPr lang="en-US" altLang="zh-CN"/>
              <a:t>2022-08-11</a:t>
            </a:r>
            <a:endParaRPr lang="zh-CN" altLang="en-US" dirty="0"/>
          </a:p>
        </p:txBody>
      </p:sp>
      <p:sp>
        <p:nvSpPr>
          <p:cNvPr id="6" name="Footer Placeholder 5">
            <a:extLst>
              <a:ext uri="{FF2B5EF4-FFF2-40B4-BE49-F238E27FC236}">
                <a16:creationId xmlns="" xmlns:a16="http://schemas.microsoft.com/office/drawing/2014/main" id="{D25DC6EA-B16C-974C-903B-190B1BE78AA0}"/>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7F3479EE-8FAA-FB44-A67A-9EA57DBCE586}"/>
              </a:ext>
            </a:extLst>
          </p:cNvPr>
          <p:cNvSpPr>
            <a:spLocks noGrp="1"/>
          </p:cNvSpPr>
          <p:nvPr>
            <p:ph type="sldNum" sz="quarter" idx="12"/>
          </p:nvPr>
        </p:nvSpPr>
        <p:spPr/>
        <p:txBody>
          <a:bodyPr/>
          <a:lstStyle/>
          <a:p>
            <a:fld id="{544A5C6C-F315-4E99-B6A8-F0F90911BB40}" type="slidenum">
              <a:rPr lang="en-US" smtClean="0"/>
              <a:pPr/>
              <a:t>7</a:t>
            </a:fld>
            <a:endParaRPr lang="en-US" dirty="0"/>
          </a:p>
        </p:txBody>
      </p:sp>
    </p:spTree>
    <p:extLst>
      <p:ext uri="{BB962C8B-B14F-4D97-AF65-F5344CB8AC3E}">
        <p14:creationId xmlns:p14="http://schemas.microsoft.com/office/powerpoint/2010/main" val="200906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 Thoughts Time</a:t>
            </a:r>
          </a:p>
        </p:txBody>
      </p:sp>
      <p:sp>
        <p:nvSpPr>
          <p:cNvPr id="3" name="Content Placeholder 2"/>
          <p:cNvSpPr>
            <a:spLocks noGrp="1"/>
          </p:cNvSpPr>
          <p:nvPr>
            <p:ph idx="1"/>
          </p:nvPr>
        </p:nvSpPr>
        <p:spPr/>
        <p:txBody>
          <a:bodyPr>
            <a:normAutofit fontScale="92500" lnSpcReduction="20000"/>
          </a:bodyPr>
          <a:lstStyle/>
          <a:p>
            <a:r>
              <a:rPr lang="en-US" dirty="0"/>
              <a:t>“When I went to lunch Friday noon, I would only discuss great thoughts after that. By great thoughts I mean ones like: ``What will be the role of computers in all of AT&amp;T?'', ``How will computers change science?'‘”</a:t>
            </a:r>
          </a:p>
          <a:p>
            <a:r>
              <a:rPr lang="en-US" dirty="0"/>
              <a:t>“I saw that computers were transforming science because I spent a lot of time asking ``What will be the impact of computers on science and how can I change it?'' I asked myself, ``How is it going to change Bell Labs?'‘”</a:t>
            </a:r>
          </a:p>
          <a:p>
            <a:r>
              <a:rPr lang="en-US" dirty="0"/>
              <a:t>“I thought hard about where was my field going, where were the opportunities, and what were the important things to do. Let me go there so there is a chance I can do important things.”</a:t>
            </a:r>
          </a:p>
        </p:txBody>
      </p:sp>
      <p:sp>
        <p:nvSpPr>
          <p:cNvPr id="7" name="Date Placeholder 6">
            <a:extLst>
              <a:ext uri="{FF2B5EF4-FFF2-40B4-BE49-F238E27FC236}">
                <a16:creationId xmlns="" xmlns:a16="http://schemas.microsoft.com/office/drawing/2014/main" id="{834F9677-C516-CD4E-843D-DC77F6F2AA8D}"/>
              </a:ext>
            </a:extLst>
          </p:cNvPr>
          <p:cNvSpPr>
            <a:spLocks noGrp="1"/>
          </p:cNvSpPr>
          <p:nvPr>
            <p:ph type="dt" sz="half" idx="10"/>
          </p:nvPr>
        </p:nvSpPr>
        <p:spPr/>
        <p:txBody>
          <a:bodyPr/>
          <a:lstStyle/>
          <a:p>
            <a:r>
              <a:rPr lang="en-US" altLang="zh-CN"/>
              <a:t>2022-08-11</a:t>
            </a:r>
            <a:endParaRPr lang="zh-CN" altLang="en-US" dirty="0"/>
          </a:p>
        </p:txBody>
      </p:sp>
      <p:sp>
        <p:nvSpPr>
          <p:cNvPr id="8" name="Footer Placeholder 7">
            <a:extLst>
              <a:ext uri="{FF2B5EF4-FFF2-40B4-BE49-F238E27FC236}">
                <a16:creationId xmlns="" xmlns:a16="http://schemas.microsoft.com/office/drawing/2014/main" id="{BD3550D4-C731-8046-945B-6D3753511AE3}"/>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9" name="Slide Number Placeholder 8">
            <a:extLst>
              <a:ext uri="{FF2B5EF4-FFF2-40B4-BE49-F238E27FC236}">
                <a16:creationId xmlns="" xmlns:a16="http://schemas.microsoft.com/office/drawing/2014/main" id="{38BAB7E4-E8C1-AC44-AFC2-8D53270FF128}"/>
              </a:ext>
            </a:extLst>
          </p:cNvPr>
          <p:cNvSpPr>
            <a:spLocks noGrp="1"/>
          </p:cNvSpPr>
          <p:nvPr>
            <p:ph type="sldNum" sz="quarter" idx="12"/>
          </p:nvPr>
        </p:nvSpPr>
        <p:spPr/>
        <p:txBody>
          <a:bodyPr/>
          <a:lstStyle/>
          <a:p>
            <a:fld id="{544A5C6C-F315-4E99-B6A8-F0F90911BB40}" type="slidenum">
              <a:rPr lang="en-US" smtClean="0"/>
              <a:pPr/>
              <a:t>70</a:t>
            </a:fld>
            <a:endParaRPr lang="en-US" dirty="0"/>
          </a:p>
        </p:txBody>
      </p:sp>
    </p:spTree>
    <p:extLst>
      <p:ext uri="{BB962C8B-B14F-4D97-AF65-F5344CB8AC3E}">
        <p14:creationId xmlns:p14="http://schemas.microsoft.com/office/powerpoint/2010/main" val="18479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en-US" altLang="zh-CN" dirty="0" err="1"/>
              <a:t>arXiv</a:t>
            </a:r>
            <a:endParaRPr lang="zh-CN" altLang="en-US" dirty="0"/>
          </a:p>
        </p:txBody>
      </p:sp>
      <p:sp>
        <p:nvSpPr>
          <p:cNvPr id="3" name="Content Placeholder 2">
            <a:extLst>
              <a:ext uri="{FF2B5EF4-FFF2-40B4-BE49-F238E27FC236}">
                <a16:creationId xmlns="" xmlns:a16="http://schemas.microsoft.com/office/drawing/2014/main" id="{44DD92CA-A286-1F4B-9E69-A30D517F5145}"/>
              </a:ext>
            </a:extLst>
          </p:cNvPr>
          <p:cNvSpPr>
            <a:spLocks noGrp="1"/>
          </p:cNvSpPr>
          <p:nvPr>
            <p:ph idx="1"/>
          </p:nvPr>
        </p:nvSpPr>
        <p:spPr/>
        <p:txBody>
          <a:bodyPr/>
          <a:lstStyle/>
          <a:p>
            <a:r>
              <a:rPr lang="en-US" altLang="zh-CN" b="1" dirty="0">
                <a:latin typeface="Arial" panose="020B0604020202020204" pitchFamily="34" charset="0"/>
                <a:cs typeface="Arial" panose="020B0604020202020204" pitchFamily="34" charset="0"/>
              </a:rPr>
              <a:t>https://</a:t>
            </a:r>
            <a:r>
              <a:rPr lang="en-US" altLang="zh-CN" b="1" dirty="0" err="1">
                <a:latin typeface="Arial" panose="020B0604020202020204" pitchFamily="34" charset="0"/>
                <a:cs typeface="Arial" panose="020B0604020202020204" pitchFamily="34" charset="0"/>
              </a:rPr>
              <a:t>arxiv.org</a:t>
            </a:r>
            <a:r>
              <a:rPr lang="en-US" altLang="zh-CN" b="1" dirty="0">
                <a:latin typeface="Arial" panose="020B0604020202020204" pitchFamily="34" charset="0"/>
                <a:cs typeface="Arial" panose="020B0604020202020204" pitchFamily="34" charset="0"/>
              </a:rPr>
              <a:t>/</a:t>
            </a:r>
            <a:endParaRPr lang="zh-CN" altLang="en-US" b="1" dirty="0">
              <a:latin typeface="Arial" panose="020B0604020202020204" pitchFamily="34" charset="0"/>
              <a:cs typeface="Arial" panose="020B0604020202020204" pitchFamily="34" charset="0"/>
            </a:endParaRPr>
          </a:p>
          <a:p>
            <a:endParaRPr lang="en-US" dirty="0"/>
          </a:p>
        </p:txBody>
      </p:sp>
      <p:pic>
        <p:nvPicPr>
          <p:cNvPr id="5" name="图片 4"/>
          <p:cNvPicPr>
            <a:picLocks noChangeAspect="1"/>
          </p:cNvPicPr>
          <p:nvPr/>
        </p:nvPicPr>
        <p:blipFill>
          <a:blip r:embed="rId3"/>
          <a:stretch>
            <a:fillRect/>
          </a:stretch>
        </p:blipFill>
        <p:spPr>
          <a:xfrm>
            <a:off x="1009871" y="1699964"/>
            <a:ext cx="6863509" cy="4662636"/>
          </a:xfrm>
          <a:prstGeom prst="rect">
            <a:avLst/>
          </a:prstGeom>
        </p:spPr>
      </p:pic>
      <p:sp>
        <p:nvSpPr>
          <p:cNvPr id="4" name="Date Placeholder 3">
            <a:extLst>
              <a:ext uri="{FF2B5EF4-FFF2-40B4-BE49-F238E27FC236}">
                <a16:creationId xmlns="" xmlns:a16="http://schemas.microsoft.com/office/drawing/2014/main" id="{70A0187D-A11F-3B4D-B558-675621BAA666}"/>
              </a:ext>
            </a:extLst>
          </p:cNvPr>
          <p:cNvSpPr>
            <a:spLocks noGrp="1"/>
          </p:cNvSpPr>
          <p:nvPr>
            <p:ph type="dt" sz="half" idx="10"/>
          </p:nvPr>
        </p:nvSpPr>
        <p:spPr/>
        <p:txBody>
          <a:bodyPr/>
          <a:lstStyle/>
          <a:p>
            <a:r>
              <a:rPr lang="en-US" altLang="zh-CN"/>
              <a:t>2022-08-11</a:t>
            </a:r>
            <a:endParaRPr lang="zh-CN" altLang="en-US" dirty="0"/>
          </a:p>
        </p:txBody>
      </p:sp>
      <p:sp>
        <p:nvSpPr>
          <p:cNvPr id="6" name="Footer Placeholder 5">
            <a:extLst>
              <a:ext uri="{FF2B5EF4-FFF2-40B4-BE49-F238E27FC236}">
                <a16:creationId xmlns="" xmlns:a16="http://schemas.microsoft.com/office/drawing/2014/main" id="{A7373B56-BE5A-5241-A6F9-964C21396A26}"/>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7" name="Slide Number Placeholder 6">
            <a:extLst>
              <a:ext uri="{FF2B5EF4-FFF2-40B4-BE49-F238E27FC236}">
                <a16:creationId xmlns="" xmlns:a16="http://schemas.microsoft.com/office/drawing/2014/main" id="{FE6000AE-9603-044D-B0AF-4903AAA4E0E7}"/>
              </a:ext>
            </a:extLst>
          </p:cNvPr>
          <p:cNvSpPr>
            <a:spLocks noGrp="1"/>
          </p:cNvSpPr>
          <p:nvPr>
            <p:ph type="sldNum" sz="quarter" idx="12"/>
          </p:nvPr>
        </p:nvSpPr>
        <p:spPr/>
        <p:txBody>
          <a:bodyPr/>
          <a:lstStyle/>
          <a:p>
            <a:fld id="{544A5C6C-F315-4E99-B6A8-F0F90911BB40}" type="slidenum">
              <a:rPr lang="en-US" smtClean="0"/>
              <a:pPr/>
              <a:t>8</a:t>
            </a:fld>
            <a:endParaRPr lang="en-US" dirty="0"/>
          </a:p>
        </p:txBody>
      </p:sp>
    </p:spTree>
    <p:extLst>
      <p:ext uri="{BB962C8B-B14F-4D97-AF65-F5344CB8AC3E}">
        <p14:creationId xmlns:p14="http://schemas.microsoft.com/office/powerpoint/2010/main" val="71017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DD984-C1CA-DC45-8E22-F369C7EB5A76}"/>
              </a:ext>
            </a:extLst>
          </p:cNvPr>
          <p:cNvSpPr>
            <a:spLocks noGrp="1"/>
          </p:cNvSpPr>
          <p:nvPr>
            <p:ph type="title"/>
          </p:nvPr>
        </p:nvSpPr>
        <p:spPr/>
        <p:txBody>
          <a:bodyPr/>
          <a:lstStyle/>
          <a:p>
            <a:r>
              <a:rPr lang="en-US" altLang="zh-CN" dirty="0"/>
              <a:t>Academic</a:t>
            </a:r>
            <a:r>
              <a:rPr lang="zh-CN" altLang="en-US" dirty="0"/>
              <a:t> </a:t>
            </a:r>
            <a:r>
              <a:rPr lang="en-US" altLang="zh-CN" dirty="0"/>
              <a:t>Conference</a:t>
            </a:r>
            <a:endParaRPr lang="zh-CN" altLang="en-US" dirty="0"/>
          </a:p>
        </p:txBody>
      </p:sp>
      <p:sp>
        <p:nvSpPr>
          <p:cNvPr id="4" name="Content Placeholder 3">
            <a:extLst>
              <a:ext uri="{FF2B5EF4-FFF2-40B4-BE49-F238E27FC236}">
                <a16:creationId xmlns="" xmlns:a16="http://schemas.microsoft.com/office/drawing/2014/main" id="{CD2E38B7-61A4-994E-8070-EA17EBCC2380}"/>
              </a:ext>
            </a:extLst>
          </p:cNvPr>
          <p:cNvSpPr>
            <a:spLocks noGrp="1"/>
          </p:cNvSpPr>
          <p:nvPr>
            <p:ph idx="1"/>
          </p:nvPr>
        </p:nvSpPr>
        <p:spPr/>
        <p:txBody>
          <a:bodyPr>
            <a:normAutofit/>
          </a:bodyPr>
          <a:lstStyle/>
          <a:p>
            <a:r>
              <a:rPr lang="en-US" sz="2400" dirty="0"/>
              <a:t>International Conference on Mobile Computing and Networking</a:t>
            </a:r>
          </a:p>
          <a:p>
            <a:endParaRPr lang="en-US" sz="2400" dirty="0"/>
          </a:p>
        </p:txBody>
      </p:sp>
      <p:pic>
        <p:nvPicPr>
          <p:cNvPr id="3" name="图片 2"/>
          <p:cNvPicPr>
            <a:picLocks noChangeAspect="1"/>
          </p:cNvPicPr>
          <p:nvPr/>
        </p:nvPicPr>
        <p:blipFill>
          <a:blip r:embed="rId3"/>
          <a:stretch>
            <a:fillRect/>
          </a:stretch>
        </p:blipFill>
        <p:spPr>
          <a:xfrm>
            <a:off x="984173" y="1642912"/>
            <a:ext cx="6940627" cy="4715026"/>
          </a:xfrm>
          <a:prstGeom prst="rect">
            <a:avLst/>
          </a:prstGeom>
        </p:spPr>
      </p:pic>
      <p:sp>
        <p:nvSpPr>
          <p:cNvPr id="5" name="Date Placeholder 4">
            <a:extLst>
              <a:ext uri="{FF2B5EF4-FFF2-40B4-BE49-F238E27FC236}">
                <a16:creationId xmlns="" xmlns:a16="http://schemas.microsoft.com/office/drawing/2014/main" id="{823AF270-E07E-6343-8E75-86D2ABE783DD}"/>
              </a:ext>
            </a:extLst>
          </p:cNvPr>
          <p:cNvSpPr>
            <a:spLocks noGrp="1"/>
          </p:cNvSpPr>
          <p:nvPr>
            <p:ph type="dt" sz="half" idx="10"/>
          </p:nvPr>
        </p:nvSpPr>
        <p:spPr/>
        <p:txBody>
          <a:bodyPr/>
          <a:lstStyle/>
          <a:p>
            <a:r>
              <a:rPr lang="en-US" altLang="zh-CN"/>
              <a:t>2022-08-11</a:t>
            </a:r>
            <a:endParaRPr lang="zh-CN" altLang="en-US" dirty="0"/>
          </a:p>
        </p:txBody>
      </p:sp>
      <p:sp>
        <p:nvSpPr>
          <p:cNvPr id="6" name="Footer Placeholder 5">
            <a:extLst>
              <a:ext uri="{FF2B5EF4-FFF2-40B4-BE49-F238E27FC236}">
                <a16:creationId xmlns="" xmlns:a16="http://schemas.microsoft.com/office/drawing/2014/main" id="{D9EEA6AA-00CE-2646-8425-2649ACA58F65}"/>
              </a:ext>
            </a:extLst>
          </p:cNvPr>
          <p:cNvSpPr>
            <a:spLocks noGrp="1"/>
          </p:cNvSpPr>
          <p:nvPr>
            <p:ph type="ftr" sz="quarter" idx="11"/>
          </p:nvPr>
        </p:nvSpPr>
        <p:spPr/>
        <p:txBody>
          <a:bodyPr/>
          <a:lstStyle/>
          <a:p>
            <a:r>
              <a:rPr lang="en-US" altLang="zh-CN">
                <a:latin typeface="Times New Roman" charset="0"/>
                <a:ea typeface="Times New Roman" charset="0"/>
                <a:cs typeface="Times New Roman" charset="0"/>
              </a:rPr>
              <a:t>https://fengshan.seu-netsi.net</a:t>
            </a:r>
            <a:endParaRPr lang="en-US" altLang="zh-CN" dirty="0">
              <a:latin typeface="Times New Roman" charset="0"/>
              <a:ea typeface="Times New Roman" charset="0"/>
              <a:cs typeface="Times New Roman" charset="0"/>
            </a:endParaRPr>
          </a:p>
        </p:txBody>
      </p:sp>
      <p:sp>
        <p:nvSpPr>
          <p:cNvPr id="7" name="Slide Number Placeholder 6">
            <a:extLst>
              <a:ext uri="{FF2B5EF4-FFF2-40B4-BE49-F238E27FC236}">
                <a16:creationId xmlns="" xmlns:a16="http://schemas.microsoft.com/office/drawing/2014/main" id="{48E6FA67-A1AA-9345-A679-837D5D1D4E1A}"/>
              </a:ext>
            </a:extLst>
          </p:cNvPr>
          <p:cNvSpPr>
            <a:spLocks noGrp="1"/>
          </p:cNvSpPr>
          <p:nvPr>
            <p:ph type="sldNum" sz="quarter" idx="12"/>
          </p:nvPr>
        </p:nvSpPr>
        <p:spPr/>
        <p:txBody>
          <a:bodyPr/>
          <a:lstStyle/>
          <a:p>
            <a:fld id="{544A5C6C-F315-4E99-B6A8-F0F90911BB40}" type="slidenum">
              <a:rPr lang="en-US" smtClean="0"/>
              <a:pPr/>
              <a:t>9</a:t>
            </a:fld>
            <a:endParaRPr lang="en-US" dirty="0"/>
          </a:p>
        </p:txBody>
      </p:sp>
    </p:spTree>
    <p:extLst>
      <p:ext uri="{BB962C8B-B14F-4D97-AF65-F5344CB8AC3E}">
        <p14:creationId xmlns:p14="http://schemas.microsoft.com/office/powerpoint/2010/main" val="3846044334"/>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1" id="{FC1C76CA-5A9A-F447-B973-6E13A8DE75CB}" vid="{105950CD-8C0D-8940-9339-1C64C058F2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1327</TotalTime>
  <Words>2971</Words>
  <Application>Microsoft Office PowerPoint</Application>
  <PresentationFormat>全屏显示(4:3)</PresentationFormat>
  <Paragraphs>587</Paragraphs>
  <Slides>70</Slides>
  <Notes>22</Notes>
  <HiddenSlides>0</HiddenSlides>
  <MMClips>0</MMClips>
  <ScaleCrop>false</ScaleCrop>
  <HeadingPairs>
    <vt:vector size="4" baseType="variant">
      <vt:variant>
        <vt:lpstr>主题</vt:lpstr>
      </vt:variant>
      <vt:variant>
        <vt:i4>1</vt:i4>
      </vt:variant>
      <vt:variant>
        <vt:lpstr>幻灯片标题</vt:lpstr>
      </vt:variant>
      <vt:variant>
        <vt:i4>70</vt:i4>
      </vt:variant>
    </vt:vector>
  </HeadingPairs>
  <TitlesOfParts>
    <vt:vector size="71" baseType="lpstr">
      <vt:lpstr>Office Theme</vt:lpstr>
      <vt:lpstr>无人机集群路径规划 Path planning of UAV cluster</vt:lpstr>
      <vt:lpstr>方向介绍</vt:lpstr>
      <vt:lpstr>方向介绍</vt:lpstr>
      <vt:lpstr>方向介绍</vt:lpstr>
      <vt:lpstr>智能无人集群系统技术体系</vt:lpstr>
      <vt:lpstr>Access Types</vt:lpstr>
      <vt:lpstr>Types of Publication</vt:lpstr>
      <vt:lpstr>arXiv</vt:lpstr>
      <vt:lpstr>Academic Conference</vt:lpstr>
      <vt:lpstr>Academic Journal</vt:lpstr>
      <vt:lpstr>Book Chapter</vt:lpstr>
      <vt:lpstr>SCI &amp; EI</vt:lpstr>
      <vt:lpstr>Web of Science</vt:lpstr>
      <vt:lpstr>Engineering Village</vt:lpstr>
      <vt:lpstr>什么是CCF推荐排名</vt:lpstr>
      <vt:lpstr>CCF推荐排名的历史</vt:lpstr>
      <vt:lpstr>中国计算机学会推荐分档</vt:lpstr>
      <vt:lpstr>CCF推荐列表 https://www.ccf.org.cn/Academic_Evaluation/By_category</vt:lpstr>
      <vt:lpstr>CCF推荐列表 https://www.ccf.org.cn/Academic_Evaluation/By_category</vt:lpstr>
      <vt:lpstr>CCF推荐列表 https://www.ccf.org.cn/Academic_Evaluation/By_category</vt:lpstr>
      <vt:lpstr>CCF推荐列表 https://www.ccf.org.cn/Academic_Evaluation/By_category</vt:lpstr>
      <vt:lpstr>CCF推荐列表 https://www.ccf.org.cn/Academic_Evaluation/By_category</vt:lpstr>
      <vt:lpstr>计算机网络</vt:lpstr>
      <vt:lpstr>CCF中文目录 - 把论文写在祖国的大地上</vt:lpstr>
      <vt:lpstr>学术搜索入门</vt:lpstr>
      <vt:lpstr>收费学术论文数据库</vt:lpstr>
      <vt:lpstr>东南大学图书馆论文数据库</vt:lpstr>
      <vt:lpstr>收费学术论文数据库</vt:lpstr>
      <vt:lpstr>ACM Digital Library</vt:lpstr>
      <vt:lpstr>ACM Digital Library</vt:lpstr>
      <vt:lpstr>IEEE Xplore Digital Library</vt:lpstr>
      <vt:lpstr>IEEE Xplore Digital Library</vt:lpstr>
      <vt:lpstr>Other Digital Libraries </vt:lpstr>
      <vt:lpstr>Google学术检索</vt:lpstr>
      <vt:lpstr>Google学术检索</vt:lpstr>
      <vt:lpstr>DBLP学术检索</vt:lpstr>
      <vt:lpstr>DBLP学术检索</vt:lpstr>
      <vt:lpstr>Acemap学术可视化搜索引擎</vt:lpstr>
      <vt:lpstr>Acemap学术可视化搜索引擎</vt:lpstr>
      <vt:lpstr>ResearchGate</vt:lpstr>
      <vt:lpstr>学者（实验室）主页</vt:lpstr>
      <vt:lpstr>GitHub 开源项目</vt:lpstr>
      <vt:lpstr>GitHub 开源项目</vt:lpstr>
      <vt:lpstr>中文数据库</vt:lpstr>
      <vt:lpstr>中文数据库</vt:lpstr>
      <vt:lpstr>专利查询</vt:lpstr>
      <vt:lpstr>选择方向</vt:lpstr>
      <vt:lpstr>如何选择科研方向</vt:lpstr>
      <vt:lpstr>Google Scholar Metrics</vt:lpstr>
      <vt:lpstr>Google Scholar Metrics</vt:lpstr>
      <vt:lpstr>IEEEXplore Popular Search Terms</vt:lpstr>
      <vt:lpstr>IEEEXplore Popular Search Terms</vt:lpstr>
      <vt:lpstr>Conference Sessions</vt:lpstr>
      <vt:lpstr>搜索实践</vt:lpstr>
      <vt:lpstr>Google Scholar</vt:lpstr>
      <vt:lpstr>IEEEXplorer &amp; DBLP</vt:lpstr>
      <vt:lpstr>作业2</vt:lpstr>
      <vt:lpstr>作业2</vt:lpstr>
      <vt:lpstr>课程内容初步安排（以实际安排为准）</vt:lpstr>
      <vt:lpstr>You and Your  Research</vt:lpstr>
      <vt:lpstr>You and Your Research </vt:lpstr>
      <vt:lpstr>Luck</vt:lpstr>
      <vt:lpstr>Courage</vt:lpstr>
      <vt:lpstr>Age</vt:lpstr>
      <vt:lpstr>Ambiguity</vt:lpstr>
      <vt:lpstr>Emotional Commitment  Subconscious</vt:lpstr>
      <vt:lpstr>Work on Important Problem</vt:lpstr>
      <vt:lpstr>Work on Important Problem – cont.</vt:lpstr>
      <vt:lpstr>Work on Important Problem – cont.</vt:lpstr>
      <vt:lpstr>Great Thoughts Time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Feng Shan</dc:creator>
  <cp:lastModifiedBy>sungin</cp:lastModifiedBy>
  <cp:revision>107</cp:revision>
  <dcterms:created xsi:type="dcterms:W3CDTF">2020-09-02T12:44:13Z</dcterms:created>
  <dcterms:modified xsi:type="dcterms:W3CDTF">2022-08-28T04:46:59Z</dcterms:modified>
</cp:coreProperties>
</file>